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6"/>
  </p:notesMasterIdLst>
  <p:handoutMasterIdLst>
    <p:handoutMasterId r:id="rId57"/>
  </p:handoutMasterIdLst>
  <p:sldIdLst>
    <p:sldId id="256" r:id="rId2"/>
    <p:sldId id="275" r:id="rId3"/>
    <p:sldId id="268" r:id="rId4"/>
    <p:sldId id="308" r:id="rId5"/>
    <p:sldId id="270" r:id="rId6"/>
    <p:sldId id="309" r:id="rId7"/>
    <p:sldId id="289" r:id="rId8"/>
    <p:sldId id="290" r:id="rId9"/>
    <p:sldId id="294" r:id="rId10"/>
    <p:sldId id="311" r:id="rId11"/>
    <p:sldId id="283" r:id="rId12"/>
    <p:sldId id="284" r:id="rId13"/>
    <p:sldId id="307" r:id="rId14"/>
    <p:sldId id="272" r:id="rId15"/>
    <p:sldId id="312" r:id="rId16"/>
    <p:sldId id="298" r:id="rId17"/>
    <p:sldId id="299" r:id="rId18"/>
    <p:sldId id="313" r:id="rId19"/>
    <p:sldId id="280" r:id="rId20"/>
    <p:sldId id="281" r:id="rId21"/>
    <p:sldId id="282" r:id="rId22"/>
    <p:sldId id="279" r:id="rId23"/>
    <p:sldId id="276" r:id="rId24"/>
    <p:sldId id="285" r:id="rId25"/>
    <p:sldId id="277" r:id="rId26"/>
    <p:sldId id="286" r:id="rId27"/>
    <p:sldId id="287" r:id="rId28"/>
    <p:sldId id="278" r:id="rId29"/>
    <p:sldId id="293" r:id="rId30"/>
    <p:sldId id="259" r:id="rId31"/>
    <p:sldId id="257" r:id="rId32"/>
    <p:sldId id="291" r:id="rId33"/>
    <p:sldId id="264" r:id="rId34"/>
    <p:sldId id="258" r:id="rId35"/>
    <p:sldId id="260" r:id="rId36"/>
    <p:sldId id="292" r:id="rId37"/>
    <p:sldId id="263" r:id="rId38"/>
    <p:sldId id="265" r:id="rId39"/>
    <p:sldId id="273" r:id="rId40"/>
    <p:sldId id="306" r:id="rId41"/>
    <p:sldId id="262" r:id="rId42"/>
    <p:sldId id="261" r:id="rId43"/>
    <p:sldId id="266" r:id="rId44"/>
    <p:sldId id="267" r:id="rId45"/>
    <p:sldId id="295" r:id="rId46"/>
    <p:sldId id="305" r:id="rId47"/>
    <p:sldId id="317" r:id="rId48"/>
    <p:sldId id="314" r:id="rId49"/>
    <p:sldId id="300" r:id="rId50"/>
    <p:sldId id="302" r:id="rId51"/>
    <p:sldId id="318" r:id="rId52"/>
    <p:sldId id="303" r:id="rId53"/>
    <p:sldId id="315" r:id="rId54"/>
    <p:sldId id="316" r:id="rId5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204" y="3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92" y="-8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Sheet1!$B$1</c:f>
              <c:strCache>
                <c:ptCount val="1"/>
                <c:pt idx="0">
                  <c:v>Memphis, TN</c:v>
                </c:pt>
              </c:strCache>
            </c:strRef>
          </c:tx>
          <c:cat>
            <c:strRef>
              <c:f>Sheet1!$A$2</c:f>
              <c:strCache>
                <c:ptCount val="1"/>
                <c:pt idx="0">
                  <c:v>Category 1</c:v>
                </c:pt>
              </c:strCache>
            </c:strRef>
          </c:cat>
          <c:val>
            <c:numRef>
              <c:f>Sheet1!$B$2</c:f>
              <c:numCache>
                <c:formatCode>General</c:formatCode>
                <c:ptCount val="1"/>
                <c:pt idx="0">
                  <c:v>0.19</c:v>
                </c:pt>
              </c:numCache>
            </c:numRef>
          </c:val>
        </c:ser>
        <c:ser>
          <c:idx val="1"/>
          <c:order val="1"/>
          <c:tx>
            <c:strRef>
              <c:f>Sheet1!$C$1</c:f>
              <c:strCache>
                <c:ptCount val="1"/>
                <c:pt idx="0">
                  <c:v>Broward Co. FL</c:v>
                </c:pt>
              </c:strCache>
            </c:strRef>
          </c:tx>
          <c:cat>
            <c:strRef>
              <c:f>Sheet1!$A$2</c:f>
              <c:strCache>
                <c:ptCount val="1"/>
                <c:pt idx="0">
                  <c:v>Category 1</c:v>
                </c:pt>
              </c:strCache>
            </c:strRef>
          </c:cat>
          <c:val>
            <c:numRef>
              <c:f>Sheet1!$C$2</c:f>
              <c:numCache>
                <c:formatCode>General</c:formatCode>
                <c:ptCount val="1"/>
                <c:pt idx="0">
                  <c:v>0.15000000000000024</c:v>
                </c:pt>
              </c:numCache>
            </c:numRef>
          </c:val>
        </c:ser>
        <c:ser>
          <c:idx val="2"/>
          <c:order val="2"/>
          <c:tx>
            <c:strRef>
              <c:f>Sheet1!$D$1</c:f>
              <c:strCache>
                <c:ptCount val="1"/>
                <c:pt idx="0">
                  <c:v>Pasco Co. FL</c:v>
                </c:pt>
              </c:strCache>
            </c:strRef>
          </c:tx>
          <c:cat>
            <c:strRef>
              <c:f>Sheet1!$A$2</c:f>
              <c:strCache>
                <c:ptCount val="1"/>
                <c:pt idx="0">
                  <c:v>Category 1</c:v>
                </c:pt>
              </c:strCache>
            </c:strRef>
          </c:cat>
          <c:val>
            <c:numRef>
              <c:f>Sheet1!$D$2</c:f>
              <c:numCache>
                <c:formatCode>General</c:formatCode>
                <c:ptCount val="1"/>
                <c:pt idx="0">
                  <c:v>0.14000000000000001</c:v>
                </c:pt>
              </c:numCache>
            </c:numRef>
          </c:val>
        </c:ser>
        <c:ser>
          <c:idx val="3"/>
          <c:order val="3"/>
          <c:tx>
            <c:strRef>
              <c:f>Sheet1!$E$1</c:f>
              <c:strCache>
                <c:ptCount val="1"/>
                <c:pt idx="0">
                  <c:v>Nashville, TN</c:v>
                </c:pt>
              </c:strCache>
            </c:strRef>
          </c:tx>
          <c:cat>
            <c:strRef>
              <c:f>Sheet1!$A$2</c:f>
              <c:strCache>
                <c:ptCount val="1"/>
                <c:pt idx="0">
                  <c:v>Category 1</c:v>
                </c:pt>
              </c:strCache>
            </c:strRef>
          </c:cat>
          <c:val>
            <c:numRef>
              <c:f>Sheet1!$E$2</c:f>
              <c:numCache>
                <c:formatCode>General</c:formatCode>
                <c:ptCount val="1"/>
                <c:pt idx="0">
                  <c:v>0.1</c:v>
                </c:pt>
              </c:numCache>
            </c:numRef>
          </c:val>
        </c:ser>
        <c:ser>
          <c:idx val="4"/>
          <c:order val="4"/>
          <c:tx>
            <c:strRef>
              <c:f>Sheet1!$F$1</c:f>
              <c:strCache>
                <c:ptCount val="1"/>
                <c:pt idx="0">
                  <c:v>Pinellas Co. FL</c:v>
                </c:pt>
              </c:strCache>
            </c:strRef>
          </c:tx>
          <c:cat>
            <c:strRef>
              <c:f>Sheet1!$A$2</c:f>
              <c:strCache>
                <c:ptCount val="1"/>
                <c:pt idx="0">
                  <c:v>Category 1</c:v>
                </c:pt>
              </c:strCache>
            </c:strRef>
          </c:cat>
          <c:val>
            <c:numRef>
              <c:f>Sheet1!$F$2</c:f>
              <c:numCache>
                <c:formatCode>General</c:formatCode>
                <c:ptCount val="1"/>
                <c:pt idx="0">
                  <c:v>7.0000000000000021E-2</c:v>
                </c:pt>
              </c:numCache>
            </c:numRef>
          </c:val>
        </c:ser>
        <c:ser>
          <c:idx val="5"/>
          <c:order val="5"/>
          <c:tx>
            <c:strRef>
              <c:f>Sheet1!$G$1</c:f>
              <c:strCache>
                <c:ptCount val="1"/>
                <c:pt idx="0">
                  <c:v>Knoxville, TN</c:v>
                </c:pt>
              </c:strCache>
            </c:strRef>
          </c:tx>
          <c:cat>
            <c:strRef>
              <c:f>Sheet1!$A$2</c:f>
              <c:strCache>
                <c:ptCount val="1"/>
                <c:pt idx="0">
                  <c:v>Category 1</c:v>
                </c:pt>
              </c:strCache>
            </c:strRef>
          </c:cat>
          <c:val>
            <c:numRef>
              <c:f>Sheet1!$G$2</c:f>
              <c:numCache>
                <c:formatCode>General</c:formatCode>
                <c:ptCount val="1"/>
                <c:pt idx="0">
                  <c:v>4.0000000000000022E-2</c:v>
                </c:pt>
              </c:numCache>
            </c:numRef>
          </c:val>
        </c:ser>
        <c:ser>
          <c:idx val="6"/>
          <c:order val="6"/>
          <c:tx>
            <c:strRef>
              <c:f>Sheet1!$H$1</c:f>
              <c:strCache>
                <c:ptCount val="1"/>
                <c:pt idx="0">
                  <c:v>Chicago Area</c:v>
                </c:pt>
              </c:strCache>
            </c:strRef>
          </c:tx>
          <c:cat>
            <c:strRef>
              <c:f>Sheet1!$A$2</c:f>
              <c:strCache>
                <c:ptCount val="1"/>
                <c:pt idx="0">
                  <c:v>Category 1</c:v>
                </c:pt>
              </c:strCache>
            </c:strRef>
          </c:cat>
          <c:val>
            <c:numRef>
              <c:f>Sheet1!$H$2</c:f>
              <c:numCache>
                <c:formatCode>General</c:formatCode>
                <c:ptCount val="1"/>
                <c:pt idx="0">
                  <c:v>2.0000000000000011E-2</c:v>
                </c:pt>
              </c:numCache>
            </c:numRef>
          </c:val>
        </c:ser>
        <c:shape val="box"/>
        <c:axId val="81553664"/>
        <c:axId val="81563648"/>
        <c:axId val="0"/>
      </c:bar3DChart>
      <c:catAx>
        <c:axId val="81553664"/>
        <c:scaling>
          <c:orientation val="minMax"/>
        </c:scaling>
        <c:delete val="1"/>
        <c:axPos val="b"/>
        <c:tickLblPos val="nextTo"/>
        <c:crossAx val="81563648"/>
        <c:crosses val="autoZero"/>
        <c:auto val="1"/>
        <c:lblAlgn val="ctr"/>
        <c:lblOffset val="100"/>
      </c:catAx>
      <c:valAx>
        <c:axId val="81563648"/>
        <c:scaling>
          <c:orientation val="minMax"/>
        </c:scaling>
        <c:axPos val="l"/>
        <c:majorGridlines/>
        <c:numFmt formatCode="0%" sourceLinked="0"/>
        <c:tickLblPos val="nextTo"/>
        <c:crossAx val="81553664"/>
        <c:crosses val="autoZero"/>
        <c:crossBetween val="between"/>
      </c:valAx>
    </c:plotArea>
    <c:legend>
      <c:legendPos val="r"/>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Sheet1!$B$1</c:f>
              <c:strCache>
                <c:ptCount val="1"/>
                <c:pt idx="0">
                  <c:v>Broward Co. FL</c:v>
                </c:pt>
              </c:strCache>
            </c:strRef>
          </c:tx>
          <c:cat>
            <c:strRef>
              <c:f>Sheet1!$A$2</c:f>
              <c:strCache>
                <c:ptCount val="1"/>
                <c:pt idx="0">
                  <c:v>Category 1</c:v>
                </c:pt>
              </c:strCache>
            </c:strRef>
          </c:cat>
          <c:val>
            <c:numRef>
              <c:f>Sheet1!$B$2</c:f>
              <c:numCache>
                <c:formatCode>General</c:formatCode>
                <c:ptCount val="1"/>
                <c:pt idx="0">
                  <c:v>0.41000000000000031</c:v>
                </c:pt>
              </c:numCache>
            </c:numRef>
          </c:val>
        </c:ser>
        <c:ser>
          <c:idx val="1"/>
          <c:order val="1"/>
          <c:tx>
            <c:strRef>
              <c:f>Sheet1!$C$1</c:f>
              <c:strCache>
                <c:ptCount val="1"/>
                <c:pt idx="0">
                  <c:v>Pasco Co. FL</c:v>
                </c:pt>
              </c:strCache>
            </c:strRef>
          </c:tx>
          <c:cat>
            <c:strRef>
              <c:f>Sheet1!$A$2</c:f>
              <c:strCache>
                <c:ptCount val="1"/>
                <c:pt idx="0">
                  <c:v>Category 1</c:v>
                </c:pt>
              </c:strCache>
            </c:strRef>
          </c:cat>
          <c:val>
            <c:numRef>
              <c:f>Sheet1!$C$2</c:f>
              <c:numCache>
                <c:formatCode>General</c:formatCode>
                <c:ptCount val="1"/>
                <c:pt idx="0">
                  <c:v>0.31000000000000077</c:v>
                </c:pt>
              </c:numCache>
            </c:numRef>
          </c:val>
        </c:ser>
        <c:ser>
          <c:idx val="2"/>
          <c:order val="2"/>
          <c:tx>
            <c:strRef>
              <c:f>Sheet1!$D$1</c:f>
              <c:strCache>
                <c:ptCount val="1"/>
                <c:pt idx="0">
                  <c:v>Pinellas Co. FL</c:v>
                </c:pt>
              </c:strCache>
            </c:strRef>
          </c:tx>
          <c:cat>
            <c:strRef>
              <c:f>Sheet1!$A$2</c:f>
              <c:strCache>
                <c:ptCount val="1"/>
                <c:pt idx="0">
                  <c:v>Category 1</c:v>
                </c:pt>
              </c:strCache>
            </c:strRef>
          </c:cat>
          <c:val>
            <c:numRef>
              <c:f>Sheet1!$D$2</c:f>
              <c:numCache>
                <c:formatCode>General</c:formatCode>
                <c:ptCount val="1"/>
                <c:pt idx="0">
                  <c:v>0.24000000000000021</c:v>
                </c:pt>
              </c:numCache>
            </c:numRef>
          </c:val>
        </c:ser>
        <c:ser>
          <c:idx val="3"/>
          <c:order val="3"/>
          <c:tx>
            <c:strRef>
              <c:f>Sheet1!$E$1</c:f>
              <c:strCache>
                <c:ptCount val="1"/>
                <c:pt idx="0">
                  <c:v>Memphis, TN</c:v>
                </c:pt>
              </c:strCache>
            </c:strRef>
          </c:tx>
          <c:cat>
            <c:strRef>
              <c:f>Sheet1!$A$2</c:f>
              <c:strCache>
                <c:ptCount val="1"/>
                <c:pt idx="0">
                  <c:v>Category 1</c:v>
                </c:pt>
              </c:strCache>
            </c:strRef>
          </c:cat>
          <c:val>
            <c:numRef>
              <c:f>Sheet1!$E$2</c:f>
              <c:numCache>
                <c:formatCode>General</c:formatCode>
                <c:ptCount val="1"/>
                <c:pt idx="0">
                  <c:v>0.22</c:v>
                </c:pt>
              </c:numCache>
            </c:numRef>
          </c:val>
        </c:ser>
        <c:ser>
          <c:idx val="4"/>
          <c:order val="4"/>
          <c:tx>
            <c:strRef>
              <c:f>Sheet1!$F$1</c:f>
              <c:strCache>
                <c:ptCount val="1"/>
                <c:pt idx="0">
                  <c:v>Nashville, TN</c:v>
                </c:pt>
              </c:strCache>
            </c:strRef>
          </c:tx>
          <c:cat>
            <c:strRef>
              <c:f>Sheet1!$A$2</c:f>
              <c:strCache>
                <c:ptCount val="1"/>
                <c:pt idx="0">
                  <c:v>Category 1</c:v>
                </c:pt>
              </c:strCache>
            </c:strRef>
          </c:cat>
          <c:val>
            <c:numRef>
              <c:f>Sheet1!$F$2</c:f>
              <c:numCache>
                <c:formatCode>General</c:formatCode>
                <c:ptCount val="1"/>
                <c:pt idx="0">
                  <c:v>0.21000000000000021</c:v>
                </c:pt>
              </c:numCache>
            </c:numRef>
          </c:val>
        </c:ser>
        <c:ser>
          <c:idx val="5"/>
          <c:order val="5"/>
          <c:tx>
            <c:strRef>
              <c:f>Sheet1!$G$1</c:f>
              <c:strCache>
                <c:ptCount val="1"/>
                <c:pt idx="0">
                  <c:v>Knoxville, TN</c:v>
                </c:pt>
              </c:strCache>
            </c:strRef>
          </c:tx>
          <c:cat>
            <c:strRef>
              <c:f>Sheet1!$A$2</c:f>
              <c:strCache>
                <c:ptCount val="1"/>
                <c:pt idx="0">
                  <c:v>Category 1</c:v>
                </c:pt>
              </c:strCache>
            </c:strRef>
          </c:cat>
          <c:val>
            <c:numRef>
              <c:f>Sheet1!$G$2</c:f>
              <c:numCache>
                <c:formatCode>General</c:formatCode>
                <c:ptCount val="1"/>
                <c:pt idx="0">
                  <c:v>0.21000000000000021</c:v>
                </c:pt>
              </c:numCache>
            </c:numRef>
          </c:val>
        </c:ser>
        <c:ser>
          <c:idx val="6"/>
          <c:order val="6"/>
          <c:tx>
            <c:strRef>
              <c:f>Sheet1!$H$1</c:f>
              <c:strCache>
                <c:ptCount val="1"/>
                <c:pt idx="0">
                  <c:v>Chicago Area</c:v>
                </c:pt>
              </c:strCache>
            </c:strRef>
          </c:tx>
          <c:cat>
            <c:strRef>
              <c:f>Sheet1!$A$2</c:f>
              <c:strCache>
                <c:ptCount val="1"/>
                <c:pt idx="0">
                  <c:v>Category 1</c:v>
                </c:pt>
              </c:strCache>
            </c:strRef>
          </c:cat>
          <c:val>
            <c:numRef>
              <c:f>Sheet1!$H$2</c:f>
              <c:numCache>
                <c:formatCode>General</c:formatCode>
                <c:ptCount val="1"/>
                <c:pt idx="0">
                  <c:v>6.0000000000000032E-2</c:v>
                </c:pt>
              </c:numCache>
            </c:numRef>
          </c:val>
        </c:ser>
        <c:shape val="box"/>
        <c:axId val="81482496"/>
        <c:axId val="81484032"/>
        <c:axId val="0"/>
      </c:bar3DChart>
      <c:catAx>
        <c:axId val="81482496"/>
        <c:scaling>
          <c:orientation val="minMax"/>
        </c:scaling>
        <c:delete val="1"/>
        <c:axPos val="b"/>
        <c:tickLblPos val="nextTo"/>
        <c:crossAx val="81484032"/>
        <c:crosses val="autoZero"/>
        <c:auto val="1"/>
        <c:lblAlgn val="ctr"/>
        <c:lblOffset val="100"/>
      </c:catAx>
      <c:valAx>
        <c:axId val="81484032"/>
        <c:scaling>
          <c:orientation val="minMax"/>
        </c:scaling>
        <c:axPos val="l"/>
        <c:majorGridlines/>
        <c:numFmt formatCode="0%" sourceLinked="0"/>
        <c:tickLblPos val="nextTo"/>
        <c:crossAx val="81482496"/>
        <c:crosses val="autoZero"/>
        <c:crossBetween val="between"/>
      </c:valAx>
    </c:plotArea>
    <c:legend>
      <c:legendPos val="r"/>
      <c:layout/>
    </c:legend>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11F0637-3555-474B-94C5-BB1415C52E18}" type="datetimeFigureOut">
              <a:rPr lang="en-US" smtClean="0"/>
              <a:pPr/>
              <a:t>9/17/2008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C41C488-076A-4C1C-8A57-5504FCC23EB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459AEB5-E7FB-45AE-BC44-0FF16B69AE80}" type="datetimeFigureOut">
              <a:rPr lang="en-US" smtClean="0"/>
              <a:pPr/>
              <a:t>9/17/2008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243A2D8-789D-4EE8-9797-D6FDA7E493D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Further</a:t>
            </a:r>
            <a:r>
              <a:rPr lang="en-US" baseline="0" dirty="0" smtClean="0"/>
              <a:t> details of this CFOP to be discussed under recommendations</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irony here is that consensual sex between</a:t>
            </a:r>
            <a:r>
              <a:rPr lang="en-US" baseline="0" dirty="0" smtClean="0"/>
              <a:t> a 16 year old and 15 year old potentially constitutes a second-degree felony, yet DCF excludes this population from investigations for abuse or neglect by the caregiver when it occurs in state care.  The same concerns of labeling that the criminal system has apply ten-fold in the child welfare context.  Children in state care should not be labeled or treated in accordance with delinquency statutes.</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recommendations demonstrate</a:t>
            </a:r>
            <a:r>
              <a:rPr lang="en-US" baseline="0" dirty="0" smtClean="0"/>
              <a:t> that even a decade after the first Task Force, child-on-child sexual abuse and DCF’s system for handling these incidents remains a serious problem—DCF needs to clarify its role to ensure assessment and counseling, they need to keep their cases open to ensure there are appropriate services, and DCF still needs to centralize and mandate reporting.</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 to Appendix C</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Identification, assessment, safety, and treatment, where indicated, is just as important, if not more so, for adolescents who are that much closer to aging out of the system and potentially becoming adult offenders.  Additionally, caregivers are not held accountable for the sexual activity of children in their care, regardless of age.</a:t>
            </a:r>
          </a:p>
          <a:p>
            <a:pPr defTabSz="931774">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a:t>
            </a:r>
            <a:r>
              <a:rPr lang="en-US" baseline="0" dirty="0" smtClean="0"/>
              <a:t> from </a:t>
            </a:r>
            <a:r>
              <a:rPr lang="en-US" baseline="0" dirty="0" err="1" smtClean="0"/>
              <a:t>Chelly</a:t>
            </a:r>
            <a:r>
              <a:rPr lang="en-US" baseline="0" dirty="0" smtClean="0"/>
              <a:t>, who said yes you can attribute this to her</a:t>
            </a:r>
          </a:p>
          <a:p>
            <a:r>
              <a:rPr lang="en-US" baseline="0" dirty="0" smtClean="0"/>
              <a:t>Also, you could just say that the last thing we need is another study on this.  </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43A2D8-789D-4EE8-9797-D6FDA7E493DC}"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54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Task Force (at least in 2005) did not include representatives from DCF</a:t>
            </a:r>
            <a:r>
              <a:rPr lang="en-US" baseline="0" dirty="0" smtClean="0"/>
              <a:t> or any other child welfare agency</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of these recommendations</a:t>
            </a:r>
            <a:r>
              <a:rPr lang="en-US" baseline="0" dirty="0" smtClean="0"/>
              <a:t> were implemented in the statutes.  However, as discussed later in the criminal vs. civil components and the dual roles of DCF, these changes are driven by criminal policy and do not reflect the primary role of DCF as child welfare agency.  Centralizing and mandating reports is an excellent step that is rendered meaningless by the additional statutes and procedures that do not require the report be accepted and investigated.  DCF investigating cases for children under 12 works great for the delinquency system, but falls short of the need to investigate allegations involving ALL children in care regardless of age.  Certification criteria was implemented for the criminal/delinquency system, but not for DCF.</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Placement rules regarding perpetrator</a:t>
            </a:r>
            <a:r>
              <a:rPr lang="en-US" baseline="0" dirty="0" smtClean="0"/>
              <a:t> as youngest child are only useful if the child welfare system has identified the child as a perpetrator in the first place.  Children are not being referred for services because the entire notion of “perpetrator and victim” is based upon delinquency statutes and not child welfare statutes.  Even where children are referred, many don’t actually receive the services.  </a:t>
            </a:r>
            <a:endParaRPr lang="en-US" dirty="0"/>
          </a:p>
        </p:txBody>
      </p:sp>
      <p:sp>
        <p:nvSpPr>
          <p:cNvPr id="4" name="Slide Number Placeholder 3"/>
          <p:cNvSpPr>
            <a:spLocks noGrp="1"/>
          </p:cNvSpPr>
          <p:nvPr>
            <p:ph type="sldNum" sz="quarter" idx="10"/>
          </p:nvPr>
        </p:nvSpPr>
        <p:spPr/>
        <p:txBody>
          <a:bodyPr/>
          <a:lstStyle/>
          <a:p>
            <a:fld id="{8243A2D8-789D-4EE8-9797-D6FDA7E493D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5181600"/>
            <a:ext cx="8305800" cy="685800"/>
          </a:xfrm>
        </p:spPr>
        <p:txBody>
          <a:bodyPr/>
          <a:lstStyle>
            <a:lvl1pPr algn="ctr">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685800" y="5867400"/>
            <a:ext cx="8305800" cy="685800"/>
          </a:xfrm>
        </p:spPr>
        <p:txBody>
          <a:bodyPr anchor="ctr"/>
          <a:lstStyle>
            <a:lvl1pPr marL="0" indent="0" algn="ctr">
              <a:buFontTx/>
              <a:buNone/>
              <a:defRPr sz="2800"/>
            </a:lvl1pPr>
          </a:lstStyle>
          <a:p>
            <a:r>
              <a:rPr lang="en-US" smtClean="0"/>
              <a:t>Click to edit Master subtitle style</a:t>
            </a:r>
            <a:endParaRPr lang="en-US"/>
          </a:p>
        </p:txBody>
      </p:sp>
      <p:sp>
        <p:nvSpPr>
          <p:cNvPr id="3108" name="Rectangle 36"/>
          <p:cNvSpPr>
            <a:spLocks noGrp="1" noChangeArrowheads="1"/>
          </p:cNvSpPr>
          <p:nvPr>
            <p:ph type="dt" sz="half" idx="2"/>
          </p:nvPr>
        </p:nvSpPr>
        <p:spPr/>
        <p:txBody>
          <a:bodyPr/>
          <a:lstStyle>
            <a:lvl1pPr>
              <a:defRPr/>
            </a:lvl1pPr>
          </a:lstStyle>
          <a:p>
            <a:fld id="{B327DBC4-300E-4998-A689-64D2A6036BA8}" type="datetimeFigureOut">
              <a:rPr lang="en-US" smtClean="0"/>
              <a:pPr/>
              <a:t>9/17/2008</a:t>
            </a:fld>
            <a:endParaRPr lang="en-US"/>
          </a:p>
        </p:txBody>
      </p:sp>
      <p:sp>
        <p:nvSpPr>
          <p:cNvPr id="3109" name="Rectangle 37"/>
          <p:cNvSpPr>
            <a:spLocks noGrp="1" noChangeArrowheads="1"/>
          </p:cNvSpPr>
          <p:nvPr>
            <p:ph type="ftr" sz="quarter" idx="3"/>
          </p:nvPr>
        </p:nvSpPr>
        <p:spPr/>
        <p:txBody>
          <a:bodyPr/>
          <a:lstStyle>
            <a:lvl1pPr>
              <a:defRPr/>
            </a:lvl1pPr>
          </a:lstStyle>
          <a:p>
            <a:endParaRPr lang="en-US"/>
          </a:p>
        </p:txBody>
      </p:sp>
      <p:sp>
        <p:nvSpPr>
          <p:cNvPr id="3110" name="Rectangle 38"/>
          <p:cNvSpPr>
            <a:spLocks noGrp="1" noChangeArrowheads="1"/>
          </p:cNvSpPr>
          <p:nvPr>
            <p:ph type="sldNum" sz="quarter" idx="4"/>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3074"/>
                                        </p:tgtEl>
                                        <p:attrNameLst>
                                          <p:attrName>style.visibility</p:attrName>
                                        </p:attrNameLst>
                                      </p:cBhvr>
                                      <p:to>
                                        <p:strVal val="visible"/>
                                      </p:to>
                                    </p:set>
                                    <p:animEffect transition="in" filter="fade">
                                      <p:cBhvr>
                                        <p:cTn id="7" dur="1000">
                                          <p:stCondLst>
                                            <p:cond delay="0"/>
                                          </p:stCondLst>
                                        </p:cTn>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500">
                                          <p:stCondLst>
                                            <p:cond delay="0"/>
                                          </p:stCondLst>
                                        </p:cTn>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228600"/>
            <a:ext cx="64770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06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327DBC4-300E-4998-A689-64D2A6036BA8}" type="datetimeFigureOut">
              <a:rPr lang="en-US" smtClean="0"/>
              <a:pPr/>
              <a:t>9/17/2008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3D7E636-53A3-4A74-919A-CF31C97C23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228600"/>
            <a:ext cx="8839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90600" y="1600200"/>
            <a:ext cx="80010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Grp="1" noChangeArrowheads="1"/>
          </p:cNvSpPr>
          <p:nvPr>
            <p:ph type="dt" sz="half" idx="2"/>
          </p:nvPr>
        </p:nvSpPr>
        <p:spPr bwMode="auto">
          <a:xfrm>
            <a:off x="152400" y="6553200"/>
            <a:ext cx="2403475"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B327DBC4-300E-4998-A689-64D2A6036BA8}" type="datetimeFigureOut">
              <a:rPr lang="en-US" smtClean="0"/>
              <a:pPr/>
              <a:t>9/17/2008</a:t>
            </a:fld>
            <a:endParaRPr lang="en-US"/>
          </a:p>
        </p:txBody>
      </p:sp>
      <p:sp>
        <p:nvSpPr>
          <p:cNvPr id="1033" name="Rectangle 9"/>
          <p:cNvSpPr>
            <a:spLocks noGrp="1" noChangeArrowheads="1"/>
          </p:cNvSpPr>
          <p:nvPr>
            <p:ph type="ftr" sz="quarter" idx="3"/>
          </p:nvPr>
        </p:nvSpPr>
        <p:spPr bwMode="auto">
          <a:xfrm>
            <a:off x="3259138" y="65532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4" name="Rectangle 10"/>
          <p:cNvSpPr>
            <a:spLocks noGrp="1" noChangeArrowheads="1"/>
          </p:cNvSpPr>
          <p:nvPr>
            <p:ph type="sldNum" sz="quarter" idx="4"/>
          </p:nvPr>
        </p:nvSpPr>
        <p:spPr bwMode="auto">
          <a:xfrm>
            <a:off x="68580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23D7E636-53A3-4A74-919A-CF31C97C23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026"/>
                                        </p:tgtEl>
                                        <p:attrNameLst>
                                          <p:attrName>style.visibility</p:attrName>
                                        </p:attrNameLst>
                                      </p:cBhvr>
                                      <p:to>
                                        <p:strVal val="visible"/>
                                      </p:to>
                                    </p:set>
                                    <p:animEffect transition="in" filter="fade">
                                      <p:cBhvr>
                                        <p:cTn id="7" dur="1000">
                                          <p:stCondLst>
                                            <p:cond delay="0"/>
                                          </p:stCondLst>
                                        </p:cTn>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fade">
                                      <p:cBhvr>
                                        <p:cTn id="12" dur="500">
                                          <p:stCondLst>
                                            <p:cond delay="0"/>
                                          </p:stCondLst>
                                        </p:cTn>
                                        <p:tgtEl>
                                          <p:spTgt spid="1027">
                                            <p:txEl>
                                              <p:pRg st="0" end="0"/>
                                            </p:txEl>
                                          </p:spTgt>
                                        </p:tgtEl>
                                      </p:cBhvr>
                                    </p:animEffect>
                                  </p:childTnLst>
                                </p:cTn>
                              </p:par>
                              <p:par>
                                <p:cTn id="13" presetID="10" presetClass="entr" presetSubtype="0" fill="hold" grpId="0" nodeType="withEffect">
                                  <p:stCondLst>
                                    <p:cond delay="0"/>
                                  </p:stCondLst>
                                  <p:iterate type="lt">
                                    <p:tmPct val="10000"/>
                                  </p:iterate>
                                  <p:childTnLst>
                                    <p:set>
                                      <p:cBhvr>
                                        <p:cTn id="14" dur="1" fill="hold">
                                          <p:stCondLst>
                                            <p:cond delay="0"/>
                                          </p:stCondLst>
                                        </p:cTn>
                                        <p:tgtEl>
                                          <p:spTgt spid="1027">
                                            <p:txEl>
                                              <p:pRg st="1" end="1"/>
                                            </p:txEl>
                                          </p:spTgt>
                                        </p:tgtEl>
                                        <p:attrNameLst>
                                          <p:attrName>style.visibility</p:attrName>
                                        </p:attrNameLst>
                                      </p:cBhvr>
                                      <p:to>
                                        <p:strVal val="visible"/>
                                      </p:to>
                                    </p:set>
                                    <p:animEffect transition="in" filter="fade">
                                      <p:cBhvr>
                                        <p:cTn id="15" dur="500">
                                          <p:stCondLst>
                                            <p:cond delay="0"/>
                                          </p:stCondLst>
                                        </p:cTn>
                                        <p:tgtEl>
                                          <p:spTgt spid="1027">
                                            <p:txEl>
                                              <p:pRg st="1" end="1"/>
                                            </p:txEl>
                                          </p:spTgt>
                                        </p:tgtEl>
                                      </p:cBhvr>
                                    </p:animEffect>
                                  </p:childTnLst>
                                </p:cTn>
                              </p:par>
                              <p:par>
                                <p:cTn id="16" presetID="10" presetClass="entr" presetSubtype="0" fill="hold" grpId="0" nodeType="withEffect">
                                  <p:stCondLst>
                                    <p:cond delay="0"/>
                                  </p:stCondLst>
                                  <p:iterate type="lt">
                                    <p:tmPct val="10000"/>
                                  </p:iterate>
                                  <p:childTnLst>
                                    <p:set>
                                      <p:cBhvr>
                                        <p:cTn id="17" dur="1" fill="hold">
                                          <p:stCondLst>
                                            <p:cond delay="0"/>
                                          </p:stCondLst>
                                        </p:cTn>
                                        <p:tgtEl>
                                          <p:spTgt spid="1027">
                                            <p:txEl>
                                              <p:pRg st="2" end="2"/>
                                            </p:txEl>
                                          </p:spTgt>
                                        </p:tgtEl>
                                        <p:attrNameLst>
                                          <p:attrName>style.visibility</p:attrName>
                                        </p:attrNameLst>
                                      </p:cBhvr>
                                      <p:to>
                                        <p:strVal val="visible"/>
                                      </p:to>
                                    </p:set>
                                    <p:animEffect transition="in" filter="fade">
                                      <p:cBhvr>
                                        <p:cTn id="18" dur="500">
                                          <p:stCondLst>
                                            <p:cond delay="0"/>
                                          </p:stCondLst>
                                        </p:cTn>
                                        <p:tgtEl>
                                          <p:spTgt spid="1027">
                                            <p:txEl>
                                              <p:pRg st="2" end="2"/>
                                            </p:txEl>
                                          </p:spTgt>
                                        </p:tgtEl>
                                      </p:cBhvr>
                                    </p:animEffect>
                                  </p:childTnLst>
                                </p:cTn>
                              </p:par>
                              <p:par>
                                <p:cTn id="19" presetID="10" presetClass="entr" presetSubtype="0" fill="hold" grpId="0" nodeType="withEffect">
                                  <p:stCondLst>
                                    <p:cond delay="0"/>
                                  </p:stCondLst>
                                  <p:iterate type="lt">
                                    <p:tmPct val="10000"/>
                                  </p:iterate>
                                  <p:childTnLst>
                                    <p:set>
                                      <p:cBhvr>
                                        <p:cTn id="20" dur="1" fill="hold">
                                          <p:stCondLst>
                                            <p:cond delay="0"/>
                                          </p:stCondLst>
                                        </p:cTn>
                                        <p:tgtEl>
                                          <p:spTgt spid="1027">
                                            <p:txEl>
                                              <p:pRg st="3" end="3"/>
                                            </p:txEl>
                                          </p:spTgt>
                                        </p:tgtEl>
                                        <p:attrNameLst>
                                          <p:attrName>style.visibility</p:attrName>
                                        </p:attrNameLst>
                                      </p:cBhvr>
                                      <p:to>
                                        <p:strVal val="visible"/>
                                      </p:to>
                                    </p:set>
                                    <p:animEffect transition="in" filter="fade">
                                      <p:cBhvr>
                                        <p:cTn id="21" dur="500">
                                          <p:stCondLst>
                                            <p:cond delay="0"/>
                                          </p:stCondLst>
                                        </p:cTn>
                                        <p:tgtEl>
                                          <p:spTgt spid="1027">
                                            <p:txEl>
                                              <p:pRg st="3" end="3"/>
                                            </p:txEl>
                                          </p:spTgt>
                                        </p:tgtEl>
                                      </p:cBhvr>
                                    </p:animEffect>
                                  </p:childTnLst>
                                </p:cTn>
                              </p:par>
                              <p:par>
                                <p:cTn id="22" presetID="10" presetClass="entr" presetSubtype="0" fill="hold" grpId="0" nodeType="withEffect">
                                  <p:stCondLst>
                                    <p:cond delay="0"/>
                                  </p:stCondLst>
                                  <p:iterate type="lt">
                                    <p:tmPct val="10000"/>
                                  </p:iterate>
                                  <p:childTnLst>
                                    <p:set>
                                      <p:cBhvr>
                                        <p:cTn id="23" dur="1" fill="hold">
                                          <p:stCondLst>
                                            <p:cond delay="0"/>
                                          </p:stCondLst>
                                        </p:cTn>
                                        <p:tgtEl>
                                          <p:spTgt spid="1027">
                                            <p:txEl>
                                              <p:pRg st="4" end="4"/>
                                            </p:txEl>
                                          </p:spTgt>
                                        </p:tgtEl>
                                        <p:attrNameLst>
                                          <p:attrName>style.visibility</p:attrName>
                                        </p:attrNameLst>
                                      </p:cBhvr>
                                      <p:to>
                                        <p:strVal val="visible"/>
                                      </p:to>
                                    </p:set>
                                    <p:animEffect transition="in" filter="fade">
                                      <p:cBhvr>
                                        <p:cTn id="24" dur="500">
                                          <p:stCondLst>
                                            <p:cond delay="0"/>
                                          </p:stCondLst>
                                        </p:cTn>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build="p"/>
    </p:bldLst>
  </p:timing>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defRPr>
      </a:lvl2pPr>
      <a:lvl3pPr algn="l" rtl="0" eaLnBrk="1" fontAlgn="base" hangingPunct="1">
        <a:spcBef>
          <a:spcPct val="0"/>
        </a:spcBef>
        <a:spcAft>
          <a:spcPct val="0"/>
        </a:spcAft>
        <a:defRPr sz="3600">
          <a:solidFill>
            <a:schemeClr val="tx2"/>
          </a:solidFill>
          <a:latin typeface="Arial" charset="0"/>
        </a:defRPr>
      </a:lvl3pPr>
      <a:lvl4pPr algn="l" rtl="0" eaLnBrk="1" fontAlgn="base" hangingPunct="1">
        <a:spcBef>
          <a:spcPct val="0"/>
        </a:spcBef>
        <a:spcAft>
          <a:spcPct val="0"/>
        </a:spcAft>
        <a:defRPr sz="3600">
          <a:solidFill>
            <a:schemeClr val="tx2"/>
          </a:solidFill>
          <a:latin typeface="Arial" charset="0"/>
        </a:defRPr>
      </a:lvl4pPr>
      <a:lvl5pPr algn="l" rtl="0" eaLnBrk="1" fontAlgn="base" hangingPunct="1">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p:titleStyle>
    <p:bodyStyle>
      <a:lvl1pPr marL="342900" indent="-342900" algn="l" rtl="0"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2457450"/>
          </a:xfrm>
        </p:spPr>
        <p:txBody>
          <a:bodyPr>
            <a:normAutofit/>
          </a:bodyPr>
          <a:lstStyle/>
          <a:p>
            <a:r>
              <a:rPr lang="en-US" b="1" dirty="0"/>
              <a:t>CHILD PROTECTION TASK FORCE </a:t>
            </a:r>
            <a:r>
              <a:rPr lang="en-US" b="1" dirty="0" smtClean="0"/>
              <a:t>MEETING</a:t>
            </a:r>
            <a:endParaRPr lang="en-US" dirty="0"/>
          </a:p>
        </p:txBody>
      </p:sp>
      <p:sp>
        <p:nvSpPr>
          <p:cNvPr id="3" name="Subtitle 2"/>
          <p:cNvSpPr>
            <a:spLocks noGrp="1"/>
          </p:cNvSpPr>
          <p:nvPr>
            <p:ph type="subTitle" idx="1"/>
          </p:nvPr>
        </p:nvSpPr>
        <p:spPr>
          <a:xfrm>
            <a:off x="685800" y="5486400"/>
            <a:ext cx="8305800" cy="685800"/>
          </a:xfrm>
        </p:spPr>
        <p:txBody>
          <a:bodyPr/>
          <a:lstStyle/>
          <a:p>
            <a:r>
              <a:rPr lang="en-US" b="1" dirty="0" smtClean="0"/>
              <a:t>Solutions to Address Florida's Epidemic of Child-on-Child Sexual Abuse</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Legislative Changes Resulting from Task Force Recommendations</a:t>
            </a:r>
            <a:endParaRPr lang="en-US" sz="3200" b="1" dirty="0"/>
          </a:p>
        </p:txBody>
      </p:sp>
      <p:sp>
        <p:nvSpPr>
          <p:cNvPr id="3" name="Content Placeholder 2"/>
          <p:cNvSpPr>
            <a:spLocks noGrp="1"/>
          </p:cNvSpPr>
          <p:nvPr>
            <p:ph idx="1"/>
          </p:nvPr>
        </p:nvSpPr>
        <p:spPr>
          <a:xfrm>
            <a:off x="990600" y="2590800"/>
            <a:ext cx="8001000" cy="2286000"/>
          </a:xfrm>
        </p:spPr>
        <p:txBody>
          <a:bodyPr/>
          <a:lstStyle/>
          <a:p>
            <a:pPr marL="0" indent="0">
              <a:buNone/>
            </a:pPr>
            <a:r>
              <a:rPr lang="en-US" sz="1800" dirty="0" smtClean="0"/>
              <a:t>In 1995, the Legislature amended the child welfare statutes to include the term “alleged juvenile sexual offender” as defined in the delinquency statutes, including the distinction between age groups.  Section 39.201 was amended to reflect the Task Force priority recommendations of centralized and mandatory reporting, DCF investigations of all allegations of child-on-child sexual abuse involving children 12 years of age or younger, and forwarding of hotline calls to law enforcement.</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err="1" smtClean="0"/>
              <a:t>Qualifacts</a:t>
            </a:r>
            <a:r>
              <a:rPr lang="en-US" sz="3200" b="1" i="1" dirty="0" smtClean="0"/>
              <a:t> Study:  177 Children Receiving Targeted Case Management in District 10</a:t>
            </a:r>
            <a:endParaRPr lang="en-US" sz="3200" b="1" dirty="0"/>
          </a:p>
        </p:txBody>
      </p:sp>
      <p:graphicFrame>
        <p:nvGraphicFramePr>
          <p:cNvPr id="5" name="Content Placeholder 4"/>
          <p:cNvGraphicFramePr>
            <a:graphicFrameLocks noGrp="1"/>
          </p:cNvGraphicFramePr>
          <p:nvPr>
            <p:ph idx="1"/>
          </p:nvPr>
        </p:nvGraphicFramePr>
        <p:xfrm>
          <a:off x="1066800" y="2057400"/>
          <a:ext cx="79248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295400" y="1600200"/>
            <a:ext cx="7162800" cy="400110"/>
          </a:xfrm>
          <a:prstGeom prst="rect">
            <a:avLst/>
          </a:prstGeom>
          <a:noFill/>
        </p:spPr>
        <p:txBody>
          <a:bodyPr wrap="square" rtlCol="0">
            <a:spAutoFit/>
          </a:bodyPr>
          <a:lstStyle/>
          <a:p>
            <a:pPr algn="ctr"/>
            <a:r>
              <a:rPr lang="en-US" sz="2000" b="1" dirty="0" smtClean="0"/>
              <a:t>Children Committing Sexual Assault</a:t>
            </a:r>
            <a:endParaRPr lang="en-US" sz="2000" b="1"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err="1" smtClean="0"/>
              <a:t>Qualifacts</a:t>
            </a:r>
            <a:r>
              <a:rPr lang="en-US" sz="3200" b="1" i="1" dirty="0" smtClean="0"/>
              <a:t> Study:  177 Children Receiving Targeted Case Management in District 10</a:t>
            </a:r>
            <a:endParaRPr lang="en-US" sz="3200" b="1" dirty="0"/>
          </a:p>
        </p:txBody>
      </p:sp>
      <p:graphicFrame>
        <p:nvGraphicFramePr>
          <p:cNvPr id="5" name="Content Placeholder 4"/>
          <p:cNvGraphicFramePr>
            <a:graphicFrameLocks noGrp="1"/>
          </p:cNvGraphicFramePr>
          <p:nvPr>
            <p:ph idx="1"/>
          </p:nvPr>
        </p:nvGraphicFramePr>
        <p:xfrm>
          <a:off x="1066800" y="2057400"/>
          <a:ext cx="79248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295400" y="1600200"/>
            <a:ext cx="7162800" cy="400110"/>
          </a:xfrm>
          <a:prstGeom prst="rect">
            <a:avLst/>
          </a:prstGeom>
          <a:noFill/>
        </p:spPr>
        <p:txBody>
          <a:bodyPr wrap="square" rtlCol="0">
            <a:spAutoFit/>
          </a:bodyPr>
          <a:lstStyle/>
          <a:p>
            <a:pPr algn="ctr"/>
            <a:r>
              <a:rPr lang="en-US" sz="2000" b="1" dirty="0" smtClean="0"/>
              <a:t>Children Known to Have Been Sexually Abused</a:t>
            </a:r>
            <a:endParaRPr lang="en-US" sz="2000" b="1"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smtClean="0"/>
              <a:t>Ward v. Kearney </a:t>
            </a:r>
            <a:r>
              <a:rPr lang="en-US" sz="3200" b="1" dirty="0" smtClean="0"/>
              <a:t>Class Action</a:t>
            </a:r>
            <a:endParaRPr lang="en-US" sz="3200" b="1" i="1" dirty="0"/>
          </a:p>
        </p:txBody>
      </p:sp>
      <p:sp>
        <p:nvSpPr>
          <p:cNvPr id="3" name="Content Placeholder 2"/>
          <p:cNvSpPr>
            <a:spLocks noGrp="1"/>
          </p:cNvSpPr>
          <p:nvPr>
            <p:ph idx="1"/>
          </p:nvPr>
        </p:nvSpPr>
        <p:spPr/>
        <p:txBody>
          <a:bodyPr/>
          <a:lstStyle/>
          <a:p>
            <a:pPr marL="0" indent="0">
              <a:buNone/>
            </a:pPr>
            <a:r>
              <a:rPr lang="en-US" sz="2400" b="1" dirty="0" smtClean="0"/>
              <a:t>Calhoun Foster Home</a:t>
            </a:r>
          </a:p>
          <a:p>
            <a:pPr marL="0" indent="0">
              <a:buNone/>
            </a:pPr>
            <a:endParaRPr lang="en-US" sz="1800" dirty="0" smtClean="0"/>
          </a:p>
          <a:p>
            <a:pPr marL="347472" indent="-347472"/>
            <a:r>
              <a:rPr lang="en-US" sz="1800" dirty="0" smtClean="0"/>
              <a:t>14 Children in the Home</a:t>
            </a:r>
          </a:p>
          <a:p>
            <a:pPr marL="347472" indent="-347472"/>
            <a:endParaRPr lang="en-US" sz="1800" dirty="0" smtClean="0"/>
          </a:p>
          <a:p>
            <a:pPr marL="347472" indent="-347472"/>
            <a:r>
              <a:rPr lang="en-US" sz="1800" dirty="0" smtClean="0"/>
              <a:t>3 Sexually Aggressive Children, ages 14 and 15</a:t>
            </a:r>
          </a:p>
          <a:p>
            <a:pPr marL="347472" indent="-347472"/>
            <a:endParaRPr lang="en-US" sz="1800" dirty="0" smtClean="0"/>
          </a:p>
          <a:p>
            <a:pPr marL="347472" indent="-347472"/>
            <a:r>
              <a:rPr lang="en-US" sz="1800" dirty="0" smtClean="0"/>
              <a:t>4 Victims, ages 5, 8, and 11 years old</a:t>
            </a:r>
          </a:p>
          <a:p>
            <a:pPr marL="347472" indent="-347472"/>
            <a:endParaRPr lang="en-US" sz="1800" dirty="0" smtClean="0"/>
          </a:p>
          <a:p>
            <a:pPr marL="347472" indent="-347472"/>
            <a:r>
              <a:rPr lang="en-US" sz="1800" dirty="0" smtClean="0"/>
              <a:t>The 11 year old victim became an aggressor himself</a:t>
            </a:r>
          </a:p>
          <a:p>
            <a:pPr marL="0" indent="0">
              <a:buNone/>
            </a:pPr>
            <a:endParaRPr lang="en-US" sz="1800" dirty="0" smtClean="0"/>
          </a:p>
          <a:p>
            <a:pPr marL="0" indent="0">
              <a:buNone/>
            </a:pPr>
            <a:endParaRPr lang="en-US" sz="1800" dirty="0" smtClean="0"/>
          </a:p>
        </p:txBody>
      </p:sp>
      <p:sp>
        <p:nvSpPr>
          <p:cNvPr id="4" name="TextBox 3"/>
          <p:cNvSpPr txBox="1"/>
          <p:nvPr/>
        </p:nvSpPr>
        <p:spPr>
          <a:xfrm>
            <a:off x="1143000" y="5181600"/>
            <a:ext cx="7391400" cy="646331"/>
          </a:xfrm>
          <a:prstGeom prst="rect">
            <a:avLst/>
          </a:prstGeom>
          <a:noFill/>
        </p:spPr>
        <p:txBody>
          <a:bodyPr wrap="square" rtlCol="0">
            <a:spAutoFit/>
          </a:bodyPr>
          <a:lstStyle/>
          <a:p>
            <a:r>
              <a:rPr lang="en-US" b="1" dirty="0" smtClean="0"/>
              <a:t>The 11</a:t>
            </a:r>
            <a:r>
              <a:rPr lang="en-US" b="1" baseline="30000" dirty="0" smtClean="0"/>
              <a:t>th</a:t>
            </a:r>
            <a:r>
              <a:rPr lang="en-US" b="1" dirty="0" smtClean="0"/>
              <a:t> Circuit recently confirmed that the facts of this case constitute civil rights violations.</a:t>
            </a:r>
            <a:endParaRPr lang="en-US" b="1"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smtClean="0"/>
              <a:t>Ward</a:t>
            </a:r>
            <a:r>
              <a:rPr lang="en-US" sz="3200" b="1" dirty="0" smtClean="0"/>
              <a:t> Class Action and Settlement</a:t>
            </a:r>
            <a:endParaRPr lang="en-US" sz="3200" b="1" i="1" dirty="0"/>
          </a:p>
        </p:txBody>
      </p:sp>
      <p:sp>
        <p:nvSpPr>
          <p:cNvPr id="3" name="Content Placeholder 2"/>
          <p:cNvSpPr>
            <a:spLocks noGrp="1"/>
          </p:cNvSpPr>
          <p:nvPr>
            <p:ph idx="1"/>
          </p:nvPr>
        </p:nvSpPr>
        <p:spPr>
          <a:xfrm>
            <a:off x="990600" y="1600200"/>
            <a:ext cx="8001000" cy="5029200"/>
          </a:xfrm>
        </p:spPr>
        <p:txBody>
          <a:bodyPr/>
          <a:lstStyle/>
          <a:p>
            <a:r>
              <a:rPr lang="en-US" sz="1800" dirty="0" smtClean="0"/>
              <a:t>Despite the legislative and administrative changes of the early 1990s, the occurrence of child-on-child sexual abuse between child in state care continued in epidemic proportions as evidenced by the 1995 and 1996 studies in District 10.  </a:t>
            </a:r>
          </a:p>
          <a:p>
            <a:r>
              <a:rPr lang="en-US" sz="1800" dirty="0" smtClean="0"/>
              <a:t>This issue, in addition to several other systemic problems like overcrowding of foster homes, unbearable caseloads, and failure to properly supervise children and placements, resulted in a class action in Broward County on behalf of all foster children in care.</a:t>
            </a:r>
          </a:p>
          <a:p>
            <a:r>
              <a:rPr lang="en-US" sz="1800" dirty="0" smtClean="0"/>
              <a:t>As part of the settlement, DCF implemented a new statewide operating procedure to address the safety of children in their placements, District 10 implemented an automated system for identifying children that are victims or aggressors and new bilateral service agreements with foster parents outlining their responsibilities to provide safe living environments.</a:t>
            </a:r>
          </a:p>
          <a:p>
            <a:r>
              <a:rPr lang="en-US" sz="1800" dirty="0" smtClean="0"/>
              <a:t>In addition, District 10 agreed to ensure an appropriate continuum of treatment and placements and that child resource records include the pertinent information regarding a child’s sexual abuse history.</a:t>
            </a:r>
          </a:p>
          <a:p>
            <a:endParaRPr lang="en-US" sz="1800" dirty="0" smtClean="0"/>
          </a:p>
          <a:p>
            <a:endParaRPr lang="en-US" sz="1800"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DCF’s Crucial 1999 Operating Procedure</a:t>
            </a:r>
            <a:endParaRPr lang="en-US" sz="3200" b="1" dirty="0"/>
          </a:p>
        </p:txBody>
      </p:sp>
      <p:sp>
        <p:nvSpPr>
          <p:cNvPr id="3" name="Content Placeholder 2"/>
          <p:cNvSpPr>
            <a:spLocks noGrp="1"/>
          </p:cNvSpPr>
          <p:nvPr>
            <p:ph idx="1"/>
          </p:nvPr>
        </p:nvSpPr>
        <p:spPr>
          <a:xfrm>
            <a:off x="990600" y="1371600"/>
            <a:ext cx="8001000" cy="1752600"/>
          </a:xfrm>
        </p:spPr>
        <p:txBody>
          <a:bodyPr/>
          <a:lstStyle/>
          <a:p>
            <a:pPr marL="0" indent="0">
              <a:buNone/>
            </a:pPr>
            <a:r>
              <a:rPr lang="en-US" sz="1800" dirty="0" smtClean="0"/>
              <a:t>In 1999, and also in acknowledgement of the serious problem of child-on-child sexual abuse in state care, DCF established a crucial operating procedure for “The Prevention and Placement of Child Victims and Aggressors Involved in Child-on-Child Sexual Abuse, Sexual Assault, Seduction or Exploitation in Substitute Care.” CFOP 175-88 (March 8, 1999).  DCF’s purpose was explicit:</a:t>
            </a:r>
          </a:p>
          <a:p>
            <a:pPr marL="0" indent="0">
              <a:buNone/>
            </a:pPr>
            <a:endParaRPr lang="en-US" sz="1800" dirty="0" smtClean="0"/>
          </a:p>
          <a:p>
            <a:pPr>
              <a:buNone/>
            </a:pPr>
            <a:endParaRPr lang="en-US" sz="1800" dirty="0" smtClean="0"/>
          </a:p>
          <a:p>
            <a:pPr>
              <a:buNone/>
            </a:pPr>
            <a:endParaRPr lang="en-US" sz="1800" dirty="0"/>
          </a:p>
        </p:txBody>
      </p:sp>
      <p:sp>
        <p:nvSpPr>
          <p:cNvPr id="5" name="TextBox 4"/>
          <p:cNvSpPr txBox="1"/>
          <p:nvPr/>
        </p:nvSpPr>
        <p:spPr>
          <a:xfrm>
            <a:off x="1752600" y="3200400"/>
            <a:ext cx="6096000" cy="2554545"/>
          </a:xfrm>
          <a:prstGeom prst="rect">
            <a:avLst/>
          </a:prstGeom>
          <a:noFill/>
        </p:spPr>
        <p:txBody>
          <a:bodyPr wrap="square" rtlCol="0">
            <a:spAutoFit/>
          </a:bodyPr>
          <a:lstStyle/>
          <a:p>
            <a:r>
              <a:rPr lang="en-US" sz="1600" dirty="0" smtClean="0"/>
              <a:t>This operating procedure establishes procedures and safeguards for identifying and assisting children in substitute care who are known alleged juvenile sexual offenders, sexual aggressors, or sexually reactive children, or who are known victims of sexual abuse.  This operating procedure is to ensure that the needs of children in substitute care are taken into account when determining assessments, services, and placements.  Careful attention to the needs of children in substitute care and associated risk factors can reduce the potential for further child-on-child sexual abuse, sexual assault, seduction or exploitation.</a:t>
            </a:r>
          </a:p>
        </p:txBody>
      </p:sp>
      <p:sp>
        <p:nvSpPr>
          <p:cNvPr id="6" name="TextBox 5"/>
          <p:cNvSpPr txBox="1"/>
          <p:nvPr/>
        </p:nvSpPr>
        <p:spPr>
          <a:xfrm>
            <a:off x="1066800" y="6096000"/>
            <a:ext cx="4953000" cy="338554"/>
          </a:xfrm>
          <a:prstGeom prst="rect">
            <a:avLst/>
          </a:prstGeom>
          <a:noFill/>
        </p:spPr>
        <p:txBody>
          <a:bodyPr wrap="square" rtlCol="0">
            <a:spAutoFit/>
          </a:bodyPr>
          <a:lstStyle/>
          <a:p>
            <a:r>
              <a:rPr lang="en-US" sz="1600" i="1" dirty="0" smtClean="0"/>
              <a:t>See </a:t>
            </a:r>
            <a:r>
              <a:rPr lang="en-US" sz="1600" dirty="0" smtClean="0"/>
              <a:t>Appendix B:  CFOP 175-88</a:t>
            </a:r>
            <a:endParaRPr lang="en-US" sz="1600" dirty="0"/>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2005 Task Force Additional Findings</a:t>
            </a:r>
            <a:endParaRPr lang="en-US" sz="3200" b="1" dirty="0"/>
          </a:p>
        </p:txBody>
      </p:sp>
      <p:sp>
        <p:nvSpPr>
          <p:cNvPr id="3" name="Content Placeholder 2"/>
          <p:cNvSpPr>
            <a:spLocks noGrp="1"/>
          </p:cNvSpPr>
          <p:nvPr>
            <p:ph idx="1"/>
          </p:nvPr>
        </p:nvSpPr>
        <p:spPr>
          <a:xfrm>
            <a:off x="990600" y="1295400"/>
            <a:ext cx="8001000" cy="5334000"/>
          </a:xfrm>
        </p:spPr>
        <p:txBody>
          <a:bodyPr/>
          <a:lstStyle/>
          <a:p>
            <a:pPr marL="0" indent="0">
              <a:buNone/>
            </a:pPr>
            <a:r>
              <a:rPr lang="en-US" sz="1800" dirty="0" smtClean="0"/>
              <a:t>The 2005 Task Force demonstrated clear concern regarding the dangers of criminalizing certain behaviors and applying inappropriate labels:</a:t>
            </a:r>
          </a:p>
          <a:p>
            <a:pPr marL="0" indent="0">
              <a:buNone/>
            </a:pPr>
            <a:endParaRPr lang="en-US" sz="1800" dirty="0" smtClean="0"/>
          </a:p>
          <a:p>
            <a:pPr marL="347472" indent="-347472"/>
            <a:r>
              <a:rPr lang="en-US" sz="1800" dirty="0" smtClean="0"/>
              <a:t>“Instances exist where children who have engaged in consensual sexual behaviors with another underage youth of similar age or developmental status have been convicted of a sex crime.  Sex between a consenting 16 year old and consenting 15 year old, for example, could result in a second-degree felony charge for the 16 year old.  In other situations inappropriate groping, sexual harassment, taking lewd pictures with cell phone cameras and similar behavior may result in a legal consequence that brands the youth as a sex offender.”</a:t>
            </a:r>
          </a:p>
          <a:p>
            <a:pPr marL="347472" indent="-347472">
              <a:buNone/>
            </a:pPr>
            <a:endParaRPr lang="en-US" sz="1800" dirty="0" smtClean="0"/>
          </a:p>
          <a:p>
            <a:pPr marL="347472" indent="-347472"/>
            <a:r>
              <a:rPr lang="en-US" sz="1800" dirty="0" smtClean="0"/>
              <a:t>The current definition of juvenile sexual offender encompasses a wide range of sexual offenses from exhibitionism to penetration.  This creates instant labeling of the youth with consequences that will continue throughout his or her life.  The term should be changed to “juveniles with sexual behavioral problems,” and “juvenile sexual offender” should be reserved for youth transferred to adult court for sexual offenses.</a:t>
            </a:r>
          </a:p>
          <a:p>
            <a:pPr>
              <a:buNone/>
            </a:pPr>
            <a:endParaRPr lang="en-US" sz="1800" dirty="0" smtClean="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2005 Task Force Recommendations</a:t>
            </a:r>
            <a:endParaRPr lang="en-US" sz="3200" b="1" dirty="0"/>
          </a:p>
        </p:txBody>
      </p:sp>
      <p:sp>
        <p:nvSpPr>
          <p:cNvPr id="3" name="Content Placeholder 2"/>
          <p:cNvSpPr>
            <a:spLocks noGrp="1"/>
          </p:cNvSpPr>
          <p:nvPr>
            <p:ph idx="1"/>
          </p:nvPr>
        </p:nvSpPr>
        <p:spPr>
          <a:xfrm>
            <a:off x="990600" y="1295400"/>
            <a:ext cx="8001000" cy="5334000"/>
          </a:xfrm>
        </p:spPr>
        <p:txBody>
          <a:bodyPr/>
          <a:lstStyle/>
          <a:p>
            <a:pPr marL="0" indent="0">
              <a:buNone/>
            </a:pPr>
            <a:r>
              <a:rPr lang="en-US" sz="1800" dirty="0" smtClean="0"/>
              <a:t>The 2005 Task Force also recognized that “child-on-child cases do not receive the same treatment or focus as the adult on child cases, although the long-term effects may be just as damaging for the victim.  It made the following recommendations for the child welfare system:</a:t>
            </a:r>
          </a:p>
          <a:p>
            <a:pPr marL="0" indent="0">
              <a:buNone/>
            </a:pPr>
            <a:endParaRPr lang="en-US" sz="1800" dirty="0" smtClean="0"/>
          </a:p>
          <a:p>
            <a:pPr marL="347472" indent="-347472"/>
            <a:r>
              <a:rPr lang="en-US" sz="1800" dirty="0" smtClean="0"/>
              <a:t>Section 39.305, Florida Statutes, should be amended to include all victims of child-on-child cases in addition to intra-familial child victims</a:t>
            </a:r>
          </a:p>
          <a:p>
            <a:pPr marL="347472" indent="-347472"/>
            <a:r>
              <a:rPr lang="en-US" sz="1800" dirty="0" smtClean="0"/>
              <a:t>The Secretary of the DCF should clarify the role of the agency regarding child-on-child sexual offenses to ensure that assessment and counseling is required and monitored in all cases.</a:t>
            </a:r>
          </a:p>
          <a:p>
            <a:pPr marL="347472" indent="-347472"/>
            <a:r>
              <a:rPr lang="en-US" sz="1800" dirty="0" smtClean="0"/>
              <a:t>DCF should centralize and mandate reporting of all alleged child-on-child sexual battery in cases involving children 12 years of age and younger with referrals to appropriate law enforcement agencies</a:t>
            </a:r>
          </a:p>
          <a:p>
            <a:pPr marL="347472" indent="-347472"/>
            <a:r>
              <a:rPr lang="en-US" sz="1800" dirty="0" smtClean="0"/>
              <a:t>DCF should be required to maintain an open case, ensuring the victim and family receives appropriate treatment during reunification</a:t>
            </a:r>
          </a:p>
          <a:p>
            <a:pPr marL="347472" indent="-347472"/>
            <a:r>
              <a:rPr lang="en-US" sz="1800" dirty="0" smtClean="0"/>
              <a:t>DCF should require the Abuse hotline to provide callers with referrals to appropriate treatment providers for services to the victim and family and follow up with written information on the referral</a:t>
            </a:r>
          </a:p>
          <a:p>
            <a:pPr>
              <a:buNone/>
            </a:pPr>
            <a:endParaRPr lang="en-US" sz="1800" dirty="0" smtClean="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The Continuing Epidemic</a:t>
            </a:r>
            <a:endParaRPr lang="en-US" sz="3200" b="1" dirty="0"/>
          </a:p>
        </p:txBody>
      </p:sp>
      <p:sp>
        <p:nvSpPr>
          <p:cNvPr id="3" name="Content Placeholder 2"/>
          <p:cNvSpPr>
            <a:spLocks noGrp="1"/>
          </p:cNvSpPr>
          <p:nvPr>
            <p:ph idx="1"/>
          </p:nvPr>
        </p:nvSpPr>
        <p:spPr>
          <a:xfrm>
            <a:off x="990600" y="1295400"/>
            <a:ext cx="8001000" cy="5334000"/>
          </a:xfrm>
        </p:spPr>
        <p:txBody>
          <a:bodyPr/>
          <a:lstStyle/>
          <a:p>
            <a:pPr marL="347472" indent="-347472"/>
            <a:r>
              <a:rPr lang="en-US" sz="1800" dirty="0" smtClean="0"/>
              <a:t>The various commissioned studies of the 1990s revealed a system in which child-on-child sexual abuse, especially in substitute care, had already reached epidemic proportions.  </a:t>
            </a:r>
          </a:p>
          <a:p>
            <a:pPr marL="347472" indent="-347472">
              <a:buNone/>
            </a:pPr>
            <a:endParaRPr lang="en-US" sz="1800" dirty="0" smtClean="0"/>
          </a:p>
          <a:p>
            <a:pPr marL="347472" indent="-347472"/>
            <a:r>
              <a:rPr lang="en-US" sz="1800" dirty="0" smtClean="0"/>
              <a:t>As a result, policies were clarified, statutes and rules were amended, and protections were finally beginning to be implemented to protect children in substitute care.</a:t>
            </a:r>
          </a:p>
          <a:p>
            <a:pPr marL="347472" indent="-347472">
              <a:buNone/>
            </a:pPr>
            <a:endParaRPr lang="en-US" sz="1800" dirty="0" smtClean="0"/>
          </a:p>
          <a:p>
            <a:pPr marL="347472" indent="-347472"/>
            <a:r>
              <a:rPr lang="en-US" sz="1800" dirty="0" smtClean="0"/>
              <a:t>From 2006-2008, revised policy interpretations, additional statutory revisions, new administrative rules, and the repeal of rule 65C-13.015 have convoluted policy rather than clarified it and have removed protections rather than secured them.</a:t>
            </a:r>
          </a:p>
          <a:p>
            <a:pPr marL="347472" indent="-347472">
              <a:buNone/>
            </a:pPr>
            <a:endParaRPr lang="en-US" sz="1800" dirty="0" smtClean="0"/>
          </a:p>
          <a:p>
            <a:pPr marL="347472" indent="-347472"/>
            <a:r>
              <a:rPr lang="en-US" sz="1800" dirty="0" smtClean="0"/>
              <a:t>Nearly two decades after the initial Legislative mandate, these revisions have eviscerated the good work of those involved in bringing the necessary changes about and have sent this state plummeting back to the horror stories we heard all of those years ago.  </a:t>
            </a:r>
          </a:p>
          <a:p>
            <a:pPr marL="0" indent="0">
              <a:buNone/>
            </a:pPr>
            <a:endParaRPr lang="en-US" sz="1800" dirty="0" smtClean="0"/>
          </a:p>
          <a:p>
            <a:pPr marL="0" indent="0">
              <a:buNone/>
            </a:pPr>
            <a:endParaRPr lang="en-US" sz="1800" dirty="0" smtClean="0"/>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62200"/>
            <a:ext cx="8001000" cy="1295400"/>
          </a:xfrm>
        </p:spPr>
        <p:txBody>
          <a:bodyPr>
            <a:normAutofit fontScale="90000"/>
          </a:bodyPr>
          <a:lstStyle/>
          <a:p>
            <a:r>
              <a:rPr lang="en-US" sz="3600" dirty="0" smtClean="0">
                <a:solidFill>
                  <a:schemeClr val="tx1"/>
                </a:solidFill>
              </a:rPr>
              <a:t>Criminal vs. civil components of child-on-child sexual abuse</a:t>
            </a: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3" name="Subtitle 2"/>
          <p:cNvSpPr>
            <a:spLocks noGrp="1"/>
          </p:cNvSpPr>
          <p:nvPr>
            <p:ph type="body" idx="1"/>
          </p:nvPr>
        </p:nvSpPr>
        <p:spPr>
          <a:xfrm>
            <a:off x="1066800" y="4648200"/>
            <a:ext cx="7772400" cy="1500187"/>
          </a:xfrm>
        </p:spPr>
        <p:txBody>
          <a:bodyPr anchor="t"/>
          <a:lstStyle/>
          <a:p>
            <a:r>
              <a:rPr lang="en-US" sz="2400" dirty="0" smtClean="0"/>
              <a:t>Two Distinct Roles Necessitate Two Distinct Statutory and Administrative Schemes</a:t>
            </a:r>
            <a:endParaRPr lang="en-US" sz="24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62200"/>
            <a:ext cx="8001000" cy="1295400"/>
          </a:xfrm>
        </p:spPr>
        <p:txBody>
          <a:bodyPr>
            <a:normAutofit fontScale="90000"/>
          </a:bodyPr>
          <a:lstStyle/>
          <a:p>
            <a:r>
              <a:rPr lang="en-US" sz="3600" dirty="0" smtClean="0">
                <a:solidFill>
                  <a:schemeClr val="tx1"/>
                </a:solidFill>
              </a:rPr>
              <a:t>HISTORY OF THE EPIDEMIC IN FLORIDA</a:t>
            </a: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3" name="Subtitle 2"/>
          <p:cNvSpPr>
            <a:spLocks noGrp="1"/>
          </p:cNvSpPr>
          <p:nvPr>
            <p:ph type="body" idx="1"/>
          </p:nvPr>
        </p:nvSpPr>
        <p:spPr>
          <a:xfrm>
            <a:off x="1066800" y="4648200"/>
            <a:ext cx="7772400" cy="1500187"/>
          </a:xfrm>
        </p:spPr>
        <p:txBody>
          <a:bodyPr anchor="t"/>
          <a:lstStyle/>
          <a:p>
            <a:r>
              <a:rPr lang="en-US" sz="2400" dirty="0" smtClean="0"/>
              <a:t>Statistics and the </a:t>
            </a:r>
            <a:r>
              <a:rPr lang="en-US" sz="2400" i="1" dirty="0" smtClean="0"/>
              <a:t>Ward</a:t>
            </a:r>
            <a:r>
              <a:rPr lang="en-US" sz="2400" dirty="0" smtClean="0"/>
              <a:t> Class Action</a:t>
            </a:r>
            <a:endParaRPr lang="en-US" sz="24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Understanding DCF’s Distinct Roles</a:t>
            </a:r>
            <a:endParaRPr lang="en-US" sz="3200" b="1" dirty="0"/>
          </a:p>
        </p:txBody>
      </p:sp>
      <p:sp>
        <p:nvSpPr>
          <p:cNvPr id="3" name="Content Placeholder 2"/>
          <p:cNvSpPr>
            <a:spLocks noGrp="1"/>
          </p:cNvSpPr>
          <p:nvPr>
            <p:ph idx="1"/>
          </p:nvPr>
        </p:nvSpPr>
        <p:spPr/>
        <p:txBody>
          <a:bodyPr/>
          <a:lstStyle/>
          <a:p>
            <a:pPr marL="0" indent="0">
              <a:buNone/>
            </a:pPr>
            <a:r>
              <a:rPr lang="en-US" sz="1800" dirty="0" smtClean="0"/>
              <a:t>In the world of child-on-child sexual abuse and juvenile sexual offenders, DCF serves two distinct roles, which should be viewed as primary and secondary roles, that do not necessarily share common interests, have the same goals, or serve the same purposes:</a:t>
            </a:r>
          </a:p>
          <a:p>
            <a:pPr marL="0" indent="0">
              <a:buNone/>
            </a:pPr>
            <a:endParaRPr lang="en-US" sz="1800" dirty="0" smtClean="0"/>
          </a:p>
          <a:p>
            <a:pPr>
              <a:buFont typeface="+mj-lt"/>
              <a:buAutoNum type="arabicPeriod"/>
            </a:pPr>
            <a:r>
              <a:rPr lang="en-US" sz="1800" b="1" dirty="0" smtClean="0"/>
              <a:t>Primary role as a child welfare agency </a:t>
            </a:r>
            <a:r>
              <a:rPr lang="en-US" sz="1800" dirty="0" smtClean="0"/>
              <a:t>charged with protecting abused, neglected, and abandoned children, both in home and in substitute care.</a:t>
            </a:r>
          </a:p>
          <a:p>
            <a:pPr>
              <a:buNone/>
            </a:pPr>
            <a:endParaRPr lang="en-US" sz="1800" dirty="0" smtClean="0"/>
          </a:p>
          <a:p>
            <a:pPr>
              <a:buFont typeface="+mj-lt"/>
              <a:buAutoNum type="arabicPeriod" startAt="2"/>
            </a:pPr>
            <a:r>
              <a:rPr lang="en-US" sz="1800" b="1" dirty="0" smtClean="0"/>
              <a:t>Secondary role as a coordinating agency with the Department of Juvenile Justice </a:t>
            </a:r>
            <a:r>
              <a:rPr lang="en-US" sz="1800" dirty="0" smtClean="0"/>
              <a:t>responsible for ensuring that juvenile sexual offenders (criminal) and their families are receiving appropriate services and that very young offenders (12 and younger) are getting necessary intervention services to prevent further sexually delinquent or criminal acts as they get older.</a:t>
            </a:r>
          </a:p>
          <a:p>
            <a:pPr>
              <a:buNone/>
            </a:pPr>
            <a:endParaRPr lang="en-US" sz="1800" dirty="0" smtClean="0"/>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DCF’s Primary Role as a Child Welfare Agency has been Virtually Eliminated</a:t>
            </a:r>
            <a:endParaRPr lang="en-US" sz="3200" b="1" dirty="0"/>
          </a:p>
        </p:txBody>
      </p:sp>
      <p:sp>
        <p:nvSpPr>
          <p:cNvPr id="3" name="Content Placeholder 2"/>
          <p:cNvSpPr>
            <a:spLocks noGrp="1"/>
          </p:cNvSpPr>
          <p:nvPr>
            <p:ph idx="1"/>
          </p:nvPr>
        </p:nvSpPr>
        <p:spPr>
          <a:xfrm>
            <a:off x="990600" y="1524000"/>
            <a:ext cx="8001000" cy="5029200"/>
          </a:xfrm>
        </p:spPr>
        <p:txBody>
          <a:bodyPr/>
          <a:lstStyle/>
          <a:p>
            <a:pPr marL="347472" indent="-347472"/>
            <a:r>
              <a:rPr lang="en-US" sz="1700" dirty="0" smtClean="0"/>
              <a:t>The criminal aspects of juvenile sexual abuse have been addressed on multiple fronts by the good work of the Task Forces over the years, which has resulted in repeated policy discussions on the appropriateness of criminalizing such behavior and the application of labels (or non-labels), revisions to the criminal statutes, additions and/or modifications of programs for treatment, and numerous debates and decisions over funding. </a:t>
            </a:r>
          </a:p>
          <a:p>
            <a:pPr marL="347472" indent="-347472">
              <a:buNone/>
            </a:pPr>
            <a:endParaRPr lang="en-US" sz="1700" dirty="0" smtClean="0"/>
          </a:p>
          <a:p>
            <a:pPr marL="347472" indent="-347472"/>
            <a:r>
              <a:rPr lang="en-US" sz="1700" dirty="0" smtClean="0"/>
              <a:t>Since the Task Forces were charged with evaluating Florida’s system from the perspective of criminal and delinquent behavior, it is not surprising that the child welfare statutes reflect those policy concerns and DCF’s secondary role as a collaborating agency. </a:t>
            </a:r>
          </a:p>
          <a:p>
            <a:pPr marL="347472" indent="-347472"/>
            <a:endParaRPr lang="en-US" sz="1700" dirty="0" smtClean="0"/>
          </a:p>
          <a:p>
            <a:pPr marL="347472" indent="-347472"/>
            <a:r>
              <a:rPr lang="en-US" sz="1700" dirty="0" smtClean="0"/>
              <a:t>Although such work is a valuable resource to the child welfare system, it is not an appropriate substitute for the identification, treatment, prevention of, and protection against child-on-child sexual abuse in the foster care system.  Unfortunately, that is exactly what it has been, and as a result, DCF’s primary role as a child welfare agency in this arena has been virtually eliminated. </a:t>
            </a:r>
          </a:p>
          <a:p>
            <a:pPr marL="0" indent="0">
              <a:buNone/>
            </a:pPr>
            <a:endParaRPr lang="en-US" sz="1800" dirty="0" smtClean="0"/>
          </a:p>
          <a:p>
            <a:pPr marL="0" indent="0">
              <a:buNone/>
            </a:pPr>
            <a:endParaRPr lang="en-US" sz="1800" dirty="0" smtClean="0"/>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62200"/>
            <a:ext cx="8001000" cy="1295400"/>
          </a:xfrm>
        </p:spPr>
        <p:txBody>
          <a:bodyPr>
            <a:normAutofit fontScale="90000"/>
          </a:bodyPr>
          <a:lstStyle/>
          <a:p>
            <a:r>
              <a:rPr lang="en-US" sz="3600" dirty="0" smtClean="0">
                <a:solidFill>
                  <a:schemeClr val="tx1"/>
                </a:solidFill>
              </a:rPr>
              <a:t>THE PATH OF A VICTIM TO AN AGGRESSOR</a:t>
            </a: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3" name="Subtitle 2"/>
          <p:cNvSpPr>
            <a:spLocks noGrp="1"/>
          </p:cNvSpPr>
          <p:nvPr>
            <p:ph type="body" idx="1"/>
          </p:nvPr>
        </p:nvSpPr>
        <p:spPr>
          <a:xfrm>
            <a:off x="1066800" y="4648200"/>
            <a:ext cx="7772400" cy="1500187"/>
          </a:xfrm>
        </p:spPr>
        <p:txBody>
          <a:bodyPr anchor="t"/>
          <a:lstStyle/>
          <a:p>
            <a:r>
              <a:rPr lang="en-US" sz="2400" dirty="0" smtClean="0"/>
              <a:t>How the System is Failing and Breeding Sexual Offenders</a:t>
            </a:r>
            <a:endParaRPr lang="en-US" sz="2400" dirty="0"/>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Child A</a:t>
            </a:r>
            <a:endParaRPr lang="en-US" sz="3200" b="1" dirty="0"/>
          </a:p>
        </p:txBody>
      </p:sp>
      <p:sp>
        <p:nvSpPr>
          <p:cNvPr id="3" name="Content Placeholder 2"/>
          <p:cNvSpPr>
            <a:spLocks noGrp="1"/>
          </p:cNvSpPr>
          <p:nvPr>
            <p:ph idx="1"/>
          </p:nvPr>
        </p:nvSpPr>
        <p:spPr>
          <a:xfrm>
            <a:off x="990600" y="1371600"/>
            <a:ext cx="8001000" cy="5257800"/>
          </a:xfrm>
        </p:spPr>
        <p:txBody>
          <a:bodyPr/>
          <a:lstStyle/>
          <a:p>
            <a:r>
              <a:rPr lang="en-US" sz="1800" dirty="0" smtClean="0"/>
              <a:t>Removed from home due to physical abuse and neglect.  Diagnosed with several mental health conditions and had numerous failed foster home placements. </a:t>
            </a:r>
          </a:p>
          <a:p>
            <a:r>
              <a:rPr lang="en-US" sz="1800" dirty="0" smtClean="0"/>
              <a:t>First known instance of sexual abuse at the age of 10 by an uncle, which was not revealed until 14 years of age.  Claims to have instigated his first sexual act also at the age of 10 with a 14 year old.  </a:t>
            </a:r>
          </a:p>
          <a:p>
            <a:r>
              <a:rPr lang="en-US" sz="1800" dirty="0" smtClean="0"/>
              <a:t>Sexual encounters increased with frequency during placement at a group home for teen boys with emotional and behavioral disorders.  </a:t>
            </a:r>
          </a:p>
          <a:p>
            <a:r>
              <a:rPr lang="en-US" sz="1800" dirty="0" smtClean="0"/>
              <a:t>Beginning sometime around the age of 13, Child A began making reports of sexually aggressive and/or inappropriate sexual behaviors that were either </a:t>
            </a:r>
            <a:r>
              <a:rPr lang="en-US" sz="1800" b="1" dirty="0" smtClean="0"/>
              <a:t>never reported or never investigated because he was over the age of 12.</a:t>
            </a:r>
          </a:p>
          <a:p>
            <a:r>
              <a:rPr lang="en-US" sz="1800" dirty="0" smtClean="0"/>
              <a:t>Child A was referred to as attention seeking and accused of making false reports.  </a:t>
            </a:r>
          </a:p>
          <a:p>
            <a:r>
              <a:rPr lang="en-US" sz="1800" dirty="0" smtClean="0"/>
              <a:t>Child A eventually became the subject of at least 5 known special conditions reports while at the same group home, one of which resulted in </a:t>
            </a:r>
            <a:r>
              <a:rPr lang="en-US" sz="1800" b="1" dirty="0" smtClean="0"/>
              <a:t>open sores in his mouth and throat from oral sex with another resident. </a:t>
            </a:r>
          </a:p>
          <a:p>
            <a:endParaRPr lang="en-US" sz="1800" dirty="0" smtClean="0"/>
          </a:p>
          <a:p>
            <a:endParaRPr lang="en-US" sz="1800" dirty="0" smtClean="0"/>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Child A Continued</a:t>
            </a:r>
            <a:endParaRPr lang="en-US" sz="3200" b="1" dirty="0"/>
          </a:p>
        </p:txBody>
      </p:sp>
      <p:sp>
        <p:nvSpPr>
          <p:cNvPr id="3" name="Content Placeholder 2"/>
          <p:cNvSpPr>
            <a:spLocks noGrp="1"/>
          </p:cNvSpPr>
          <p:nvPr>
            <p:ph idx="1"/>
          </p:nvPr>
        </p:nvSpPr>
        <p:spPr>
          <a:xfrm>
            <a:off x="990600" y="1219200"/>
            <a:ext cx="8001000" cy="5486400"/>
          </a:xfrm>
        </p:spPr>
        <p:txBody>
          <a:bodyPr/>
          <a:lstStyle/>
          <a:p>
            <a:r>
              <a:rPr lang="en-US" sz="1800" dirty="0" smtClean="0"/>
              <a:t>The investigation was finally pursued only because of the proven medical condition caused by oral sex.  </a:t>
            </a:r>
            <a:r>
              <a:rPr lang="en-US" sz="1800" b="1" dirty="0" smtClean="0"/>
              <a:t>Child A alleged that the other child offered him $5 to perform oral sex and he did.  </a:t>
            </a:r>
            <a:r>
              <a:rPr lang="en-US" sz="1800" dirty="0" smtClean="0"/>
              <a:t>The other child denied the incident.  </a:t>
            </a:r>
          </a:p>
          <a:p>
            <a:r>
              <a:rPr lang="en-US" sz="1800" dirty="0" smtClean="0"/>
              <a:t>Investigation of </a:t>
            </a:r>
            <a:r>
              <a:rPr lang="en-US" sz="1800" b="1" dirty="0" smtClean="0"/>
              <a:t>child-on-child abuse </a:t>
            </a:r>
            <a:r>
              <a:rPr lang="en-US" sz="1800" dirty="0" smtClean="0"/>
              <a:t>concluded that </a:t>
            </a:r>
            <a:r>
              <a:rPr lang="en-US" sz="1800" b="1" dirty="0" smtClean="0"/>
              <a:t>“no specific implications exist as no abuse occurred and the statements from the children are contradicting.”</a:t>
            </a:r>
            <a:r>
              <a:rPr lang="en-US" sz="1800" dirty="0" smtClean="0"/>
              <a:t>  Closed with some indicators since Child A said incident occurred, facility made some adjustments, and sexual reactivity alert placed.</a:t>
            </a:r>
          </a:p>
          <a:p>
            <a:r>
              <a:rPr lang="en-US" sz="1800" dirty="0" smtClean="0"/>
              <a:t>Investigation also done as to </a:t>
            </a:r>
            <a:r>
              <a:rPr lang="en-US" sz="1800" b="1" dirty="0" smtClean="0"/>
              <a:t>inadequate supervision</a:t>
            </a:r>
            <a:r>
              <a:rPr lang="en-US" sz="1800" dirty="0" smtClean="0"/>
              <a:t>, which was </a:t>
            </a:r>
            <a:r>
              <a:rPr lang="en-US" sz="1800" b="1" dirty="0" smtClean="0"/>
              <a:t>closed with no indicators, “because staff is not one-on-one with the children and the children have the freedom to be anywhere in the facility at free time.”  </a:t>
            </a:r>
            <a:r>
              <a:rPr lang="en-US" sz="1800" dirty="0" smtClean="0"/>
              <a:t>Safety contract implemented.</a:t>
            </a:r>
          </a:p>
          <a:p>
            <a:r>
              <a:rPr lang="en-US" sz="1800" b="1" dirty="0" smtClean="0"/>
              <a:t>Neither child was removed from the facility, evaluated, or provided treatment.</a:t>
            </a:r>
          </a:p>
          <a:p>
            <a:r>
              <a:rPr lang="en-US" sz="1800" dirty="0" smtClean="0"/>
              <a:t>Initially, Child A was a victim.  Then he was identified as sexually reactive. That is, until Child B was placed in his room.</a:t>
            </a: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Child B</a:t>
            </a:r>
            <a:endParaRPr lang="en-US" sz="3200" b="1" dirty="0"/>
          </a:p>
        </p:txBody>
      </p:sp>
      <p:sp>
        <p:nvSpPr>
          <p:cNvPr id="3" name="Content Placeholder 2"/>
          <p:cNvSpPr>
            <a:spLocks noGrp="1"/>
          </p:cNvSpPr>
          <p:nvPr>
            <p:ph idx="1"/>
          </p:nvPr>
        </p:nvSpPr>
        <p:spPr>
          <a:xfrm>
            <a:off x="990600" y="1219200"/>
            <a:ext cx="8001000" cy="5410200"/>
          </a:xfrm>
        </p:spPr>
        <p:txBody>
          <a:bodyPr/>
          <a:lstStyle/>
          <a:p>
            <a:pPr marL="347472" indent="-347472"/>
            <a:r>
              <a:rPr lang="en-US" sz="1800" dirty="0" smtClean="0"/>
              <a:t>Child B was diagnosed as </a:t>
            </a:r>
            <a:r>
              <a:rPr lang="en-US" sz="1800" b="1" dirty="0" smtClean="0"/>
              <a:t>moderately mentally retarded (IQ 56) </a:t>
            </a:r>
            <a:r>
              <a:rPr lang="en-US" sz="1800" dirty="0" smtClean="0"/>
              <a:t>in the 2</a:t>
            </a:r>
            <a:r>
              <a:rPr lang="en-US" sz="1800" baseline="30000" dirty="0" smtClean="0"/>
              <a:t>nd</a:t>
            </a:r>
            <a:r>
              <a:rPr lang="en-US" sz="1800" dirty="0" smtClean="0"/>
              <a:t> grade and placed in exceptional and special education programs as educable mentally handicapped with serious emotional and behavioral disorders.</a:t>
            </a:r>
          </a:p>
          <a:p>
            <a:pPr marL="347472" indent="-347472"/>
            <a:r>
              <a:rPr lang="en-US" sz="1800" dirty="0" smtClean="0"/>
              <a:t>After many years of relative placements, abuse allegations, mental health diagnoses, and numerous Baker Acts, Child B came into foster care for the second time at the age of 16 years old.  </a:t>
            </a:r>
          </a:p>
          <a:p>
            <a:pPr marL="347472" indent="-347472"/>
            <a:r>
              <a:rPr lang="en-US" sz="1800" b="1" dirty="0" smtClean="0"/>
              <a:t>Child B was placed in the same room with Child A </a:t>
            </a:r>
            <a:r>
              <a:rPr lang="en-US" sz="1800" dirty="0" smtClean="0"/>
              <a:t>just weeks after the sexually reactive alert was placed into the system.</a:t>
            </a:r>
          </a:p>
          <a:p>
            <a:pPr marL="347472" indent="-347472"/>
            <a:r>
              <a:rPr lang="en-US" sz="1800" dirty="0" smtClean="0"/>
              <a:t>His very first night with Child A resulted in two instances of sexual intercourse, which Child A reported to the facility the next day.  </a:t>
            </a:r>
            <a:r>
              <a:rPr lang="en-US" sz="1800" b="1" dirty="0" smtClean="0"/>
              <a:t>The Abuse Hotline initially refused to accept the report because the children were over the age of 12 and it sounded “consensual.”</a:t>
            </a:r>
          </a:p>
          <a:p>
            <a:pPr marL="347472" indent="-347472"/>
            <a:r>
              <a:rPr lang="en-US" sz="1800" dirty="0" smtClean="0"/>
              <a:t>The call was transferred to law enforcement, who concluded that </a:t>
            </a:r>
            <a:r>
              <a:rPr lang="en-US" sz="1800" b="1" dirty="0" smtClean="0"/>
              <a:t>because it was “consensual,” there was nothing they could do. </a:t>
            </a:r>
          </a:p>
          <a:p>
            <a:pPr marL="347472" indent="-347472"/>
            <a:r>
              <a:rPr lang="en-US" sz="1800" dirty="0" smtClean="0"/>
              <a:t>After a second call, the report was accepted by the registry as a special conditions referral.  </a:t>
            </a:r>
          </a:p>
          <a:p>
            <a:pPr marL="347472" indent="-347472"/>
            <a:endParaRPr lang="en-US" sz="1800" dirty="0"/>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Child B Continued</a:t>
            </a:r>
            <a:endParaRPr lang="en-US" sz="3200" b="1" dirty="0"/>
          </a:p>
        </p:txBody>
      </p:sp>
      <p:sp>
        <p:nvSpPr>
          <p:cNvPr id="3" name="Content Placeholder 2"/>
          <p:cNvSpPr>
            <a:spLocks noGrp="1"/>
          </p:cNvSpPr>
          <p:nvPr>
            <p:ph idx="1"/>
          </p:nvPr>
        </p:nvSpPr>
        <p:spPr>
          <a:xfrm>
            <a:off x="990600" y="1219200"/>
            <a:ext cx="8001000" cy="5410200"/>
          </a:xfrm>
        </p:spPr>
        <p:txBody>
          <a:bodyPr/>
          <a:lstStyle/>
          <a:p>
            <a:pPr marL="347472" indent="-347472"/>
            <a:r>
              <a:rPr lang="en-US" sz="1800" dirty="0" smtClean="0"/>
              <a:t>Once again, Child A freely admitted to being the initiator/aggressor.  He even showed the investigator the two used condoms in his drawer.</a:t>
            </a:r>
          </a:p>
          <a:p>
            <a:pPr marL="347472" indent="-347472"/>
            <a:r>
              <a:rPr lang="en-US" sz="1800" dirty="0" smtClean="0"/>
              <a:t>Child B denied the allegations.  Rather, Child B initially reported that </a:t>
            </a:r>
            <a:r>
              <a:rPr lang="en-US" sz="1800" b="1" dirty="0" smtClean="0"/>
              <a:t>Child A climbed into his bed in the middle of the night and began fondling his buttocks. </a:t>
            </a:r>
            <a:r>
              <a:rPr lang="en-US" sz="1800" dirty="0" smtClean="0"/>
              <a:t> When he awoke to this, he punched Child A in the face.  Child A told Child B not to tell anyone or he would get in trouble.  However, Child B later changed his story, claiming that </a:t>
            </a:r>
            <a:r>
              <a:rPr lang="en-US" sz="1800" b="1" dirty="0" smtClean="0"/>
              <a:t>Child A asked him to have sex and he “was reluctant but agreed…”</a:t>
            </a:r>
          </a:p>
          <a:p>
            <a:pPr marL="347472" indent="-347472"/>
            <a:r>
              <a:rPr lang="en-US" sz="1800" dirty="0" smtClean="0"/>
              <a:t>Investigator recommended a change of placement because the facility was “unable to provide a room for Child A by himself.  </a:t>
            </a:r>
            <a:r>
              <a:rPr lang="en-US" sz="1800" b="1" dirty="0" smtClean="0"/>
              <a:t>The concern is that if this happened twice, it may continue since Child A has a history and initiated contact with Child B.”</a:t>
            </a:r>
            <a:r>
              <a:rPr lang="en-US" sz="1800" dirty="0" smtClean="0"/>
              <a:t>  The case was closed with no safety implications because Child A was being removed from the facility.</a:t>
            </a:r>
          </a:p>
          <a:p>
            <a:pPr marL="347472" indent="-347472"/>
            <a:r>
              <a:rPr lang="en-US" sz="1800" dirty="0" smtClean="0"/>
              <a:t>Two months later another caller reported the same incident, but this time as a </a:t>
            </a:r>
            <a:r>
              <a:rPr lang="en-US" sz="1800" b="1" dirty="0" smtClean="0"/>
              <a:t>failure to supervise</a:t>
            </a:r>
            <a:r>
              <a:rPr lang="en-US" sz="1800" dirty="0" smtClean="0"/>
              <a:t>.  Investigation concluded </a:t>
            </a:r>
            <a:r>
              <a:rPr lang="en-US" sz="1800" b="1" dirty="0" smtClean="0"/>
              <a:t>no indicators of inadequate supervision, because the two boys mutually consented to the act.</a:t>
            </a: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The End Result for Both Children</a:t>
            </a:r>
            <a:endParaRPr lang="en-US" sz="3200" b="1" dirty="0"/>
          </a:p>
        </p:txBody>
      </p:sp>
      <p:sp>
        <p:nvSpPr>
          <p:cNvPr id="3" name="Content Placeholder 2"/>
          <p:cNvSpPr>
            <a:spLocks noGrp="1"/>
          </p:cNvSpPr>
          <p:nvPr>
            <p:ph idx="1"/>
          </p:nvPr>
        </p:nvSpPr>
        <p:spPr>
          <a:xfrm>
            <a:off x="990600" y="1524000"/>
            <a:ext cx="8001000" cy="3352800"/>
          </a:xfrm>
        </p:spPr>
        <p:txBody>
          <a:bodyPr/>
          <a:lstStyle/>
          <a:p>
            <a:pPr marL="347472" indent="-347472"/>
            <a:r>
              <a:rPr lang="en-US" sz="1800" dirty="0" smtClean="0"/>
              <a:t>Now considered to be sexually aggressive, Child A was finally referred for psychosexual evaluation.  He was ultimately placed in a group home that specializes in dealing with sexual perpetrating children.</a:t>
            </a:r>
          </a:p>
          <a:p>
            <a:pPr marL="347472" indent="-347472"/>
            <a:r>
              <a:rPr lang="en-US" sz="1800" dirty="0" smtClean="0"/>
              <a:t>The court ordered a psychosexual evaluation and treatment for Child B.  However, because the sexual activity was labeled “consensual,” he never received any such evaluation or treatment.</a:t>
            </a:r>
          </a:p>
          <a:p>
            <a:pPr marL="347472" indent="-347472"/>
            <a:r>
              <a:rPr lang="en-US" sz="1800" dirty="0" smtClean="0"/>
              <a:t>Child B was finally placed in an APD group home because of his disabilities, where he immediately began showing signs of sexual reactivity.  He is now nearing the age of 18, and especially in light of his mental handicap, may well be on his way to adult sexual offenses.</a:t>
            </a:r>
          </a:p>
          <a:p>
            <a:pPr marL="347472" indent="-347472"/>
            <a:endParaRPr lang="en-US" sz="1800" dirty="0" smtClean="0"/>
          </a:p>
          <a:p>
            <a:pPr marL="347472" indent="-347472"/>
            <a:endParaRPr lang="en-US" sz="1800" dirty="0" smtClean="0"/>
          </a:p>
        </p:txBody>
      </p:sp>
      <p:sp>
        <p:nvSpPr>
          <p:cNvPr id="4" name="TextBox 3"/>
          <p:cNvSpPr txBox="1"/>
          <p:nvPr/>
        </p:nvSpPr>
        <p:spPr>
          <a:xfrm>
            <a:off x="1143000" y="5105400"/>
            <a:ext cx="7543800" cy="646331"/>
          </a:xfrm>
          <a:prstGeom prst="rect">
            <a:avLst/>
          </a:prstGeom>
          <a:noFill/>
        </p:spPr>
        <p:txBody>
          <a:bodyPr wrap="square" rtlCol="0">
            <a:spAutoFit/>
          </a:bodyPr>
          <a:lstStyle/>
          <a:p>
            <a:r>
              <a:rPr lang="en-US" dirty="0" smtClean="0"/>
              <a:t>This is not an isolated case, and at least in Broward County, these problems have still been described as an epidemic</a:t>
            </a:r>
            <a:endParaRPr lang="en-US" dirty="0"/>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62200"/>
            <a:ext cx="8001000" cy="1295400"/>
          </a:xfrm>
        </p:spPr>
        <p:txBody>
          <a:bodyPr>
            <a:normAutofit fontScale="90000"/>
          </a:bodyPr>
          <a:lstStyle/>
          <a:p>
            <a:r>
              <a:rPr lang="en-US" sz="3600" dirty="0" smtClean="0">
                <a:solidFill>
                  <a:schemeClr val="tx1"/>
                </a:solidFill>
              </a:rPr>
              <a:t>FLORIDA ABUSE HOTLINE AND PROTECTIVE INVESTIGATIONS</a:t>
            </a: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3" name="Subtitle 2"/>
          <p:cNvSpPr>
            <a:spLocks noGrp="1"/>
          </p:cNvSpPr>
          <p:nvPr>
            <p:ph type="body" idx="1"/>
          </p:nvPr>
        </p:nvSpPr>
        <p:spPr>
          <a:xfrm>
            <a:off x="1066800" y="4648200"/>
            <a:ext cx="7772400" cy="1500187"/>
          </a:xfrm>
        </p:spPr>
        <p:txBody>
          <a:bodyPr anchor="t"/>
          <a:lstStyle/>
          <a:p>
            <a:r>
              <a:rPr lang="en-US" sz="2400" dirty="0" smtClean="0"/>
              <a:t>Current Procedures and Problems</a:t>
            </a:r>
            <a:endParaRPr lang="en-US" sz="2400"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The Blatant Absence of Child Protection </a:t>
            </a:r>
            <a:endParaRPr lang="en-US" sz="3200" b="1" dirty="0"/>
          </a:p>
        </p:txBody>
      </p:sp>
      <p:sp>
        <p:nvSpPr>
          <p:cNvPr id="3" name="Content Placeholder 2"/>
          <p:cNvSpPr>
            <a:spLocks noGrp="1"/>
          </p:cNvSpPr>
          <p:nvPr>
            <p:ph idx="1"/>
          </p:nvPr>
        </p:nvSpPr>
        <p:spPr>
          <a:xfrm>
            <a:off x="990600" y="4495800"/>
            <a:ext cx="8001000" cy="2133600"/>
          </a:xfrm>
        </p:spPr>
        <p:txBody>
          <a:bodyPr/>
          <a:lstStyle/>
          <a:p>
            <a:pPr marL="0" indent="0">
              <a:buNone/>
            </a:pPr>
            <a:r>
              <a:rPr lang="en-US" sz="1800" dirty="0" smtClean="0"/>
              <a:t>Not only is the entire population of children 13 years of age or older virtually disregarded by the current system, but even children 12 and younger are placed at enormous risk for abuse because they are placed in homes with these older children who have not been properly assessed, identified, or treated for sexually inappropriate behavior.    Horrific child-on-child abuse like that which occurred in the Calhoun Foster Home continues to this day, which is evidenced by the cases we have all the across the State of Florida.</a:t>
            </a:r>
          </a:p>
        </p:txBody>
      </p:sp>
      <p:sp>
        <p:nvSpPr>
          <p:cNvPr id="5" name="TextBox 4"/>
          <p:cNvSpPr txBox="1"/>
          <p:nvPr/>
        </p:nvSpPr>
        <p:spPr>
          <a:xfrm>
            <a:off x="1600200" y="1219201"/>
            <a:ext cx="6553200" cy="3139321"/>
          </a:xfrm>
          <a:prstGeom prst="rect">
            <a:avLst/>
          </a:prstGeom>
          <a:noFill/>
        </p:spPr>
        <p:txBody>
          <a:bodyPr wrap="square" rtlCol="0">
            <a:spAutoFit/>
          </a:bodyPr>
          <a:lstStyle/>
          <a:p>
            <a:pPr marL="342900" lvl="1"/>
            <a:r>
              <a:rPr lang="en-US" b="1" dirty="0" smtClean="0"/>
              <a:t>DCF is only required to respond to reports of child-on-child sexual abuse when the alleged offender is 12 years of age or younger.</a:t>
            </a:r>
          </a:p>
          <a:p>
            <a:pPr marL="342900" lvl="1"/>
            <a:endParaRPr lang="en-US" b="1" dirty="0" smtClean="0"/>
          </a:p>
          <a:p>
            <a:pPr marL="342900" lvl="1"/>
            <a:r>
              <a:rPr lang="en-US" b="1" dirty="0" smtClean="0"/>
              <a:t>Sexual behavior between children 13 years of age or older is not child-on-child sexual abuse as defined by DCF’s rules.</a:t>
            </a:r>
          </a:p>
          <a:p>
            <a:pPr marL="342900" lvl="1"/>
            <a:endParaRPr lang="en-US" b="1" dirty="0" smtClean="0"/>
          </a:p>
          <a:p>
            <a:pPr marL="342900" lvl="1"/>
            <a:r>
              <a:rPr lang="en-US" b="1" dirty="0" smtClean="0"/>
              <a:t>Calls to the Florida Abuse Hotline concerning child-on-child abuse in an institution or in the home do not meet the definition of abuse.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INTRODUCTION</a:t>
            </a:r>
            <a:endParaRPr lang="en-US" sz="3200" b="1" dirty="0"/>
          </a:p>
        </p:txBody>
      </p:sp>
      <p:sp>
        <p:nvSpPr>
          <p:cNvPr id="3" name="Content Placeholder 2"/>
          <p:cNvSpPr>
            <a:spLocks noGrp="1"/>
          </p:cNvSpPr>
          <p:nvPr>
            <p:ph idx="1"/>
          </p:nvPr>
        </p:nvSpPr>
        <p:spPr/>
        <p:txBody>
          <a:bodyPr/>
          <a:lstStyle/>
          <a:p>
            <a:pPr marL="0" indent="0">
              <a:buNone/>
            </a:pPr>
            <a:endParaRPr lang="en-US" sz="1800" dirty="0" smtClean="0"/>
          </a:p>
          <a:p>
            <a:pPr marL="0" indent="0">
              <a:buNone/>
            </a:pPr>
            <a:endParaRPr lang="en-US" sz="1800" dirty="0" smtClean="0"/>
          </a:p>
          <a:p>
            <a:pPr marL="0" indent="0">
              <a:buNone/>
            </a:pPr>
            <a:endParaRPr lang="en-US" sz="1800" dirty="0" smtClean="0"/>
          </a:p>
          <a:p>
            <a:pPr marL="0" indent="0">
              <a:buNone/>
            </a:pPr>
            <a:r>
              <a:rPr lang="en-US" sz="1800" dirty="0" smtClean="0"/>
              <a:t>In 1996, a mother came to me after she adopted a 3 year old child from Broward County’s foster care system.  She wanted to surrender her beautiful 3 year old boy after he had sex with his 4 year old sister and the family dog.  He had been allowed to stay in a home with her mother’s boy friend who used the child as the sexual toy for a very sick predator.  Within several years of the adoption, this little boy was well on his way to becoming a sexual predator himself.  </a:t>
            </a:r>
          </a:p>
          <a:p>
            <a:pPr marL="0" indent="0">
              <a:buNone/>
            </a:pPr>
            <a:endParaRPr lang="en-US" sz="1800" dirty="0" smtClean="0"/>
          </a:p>
          <a:p>
            <a:pPr marL="0" indent="0">
              <a:buNone/>
            </a:pPr>
            <a:endParaRPr lang="en-US" sz="1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1371600" y="2057400"/>
            <a:ext cx="7315200" cy="2649538"/>
          </a:xfrm>
          <a:prstGeom prst="flowChartProcess">
            <a:avLst/>
          </a:prstGeo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If report meets criteria for </a:t>
            </a:r>
            <a:r>
              <a:rPr kumimoji="0" lang="en-US" sz="2400" b="1" i="0" u="none" strike="noStrike" cap="none" normalizeH="0" baseline="0" dirty="0" smtClean="0">
                <a:ln>
                  <a:noFill/>
                </a:ln>
                <a:solidFill>
                  <a:schemeClr val="tx1"/>
                </a:solidFill>
                <a:effectLst/>
                <a:latin typeface="Calibri" pitchFamily="34" charset="0"/>
              </a:rPr>
              <a:t>alleged juvenile sexual offender </a:t>
            </a:r>
            <a:r>
              <a:rPr kumimoji="0" lang="en-US" sz="2400" i="0" u="none" strike="noStrike" cap="none" normalizeH="0" baseline="0" dirty="0" smtClean="0">
                <a:ln>
                  <a:noFill/>
                </a:ln>
                <a:solidFill>
                  <a:schemeClr val="tx1"/>
                </a:solidFill>
                <a:effectLst/>
                <a:latin typeface="Calibri" pitchFamily="34" charset="0"/>
              </a:rPr>
              <a:t>or </a:t>
            </a:r>
            <a:r>
              <a:rPr kumimoji="0" lang="en-US" sz="2400" b="1" i="0" u="none" strike="noStrike" cap="none" normalizeH="0" baseline="0" dirty="0" smtClean="0">
                <a:ln>
                  <a:noFill/>
                </a:ln>
                <a:solidFill>
                  <a:schemeClr val="tx1"/>
                </a:solidFill>
                <a:effectLst/>
                <a:latin typeface="Calibri" pitchFamily="34" charset="0"/>
              </a:rPr>
              <a:t>child who has exhibited inappropriate</a:t>
            </a:r>
            <a:r>
              <a:rPr kumimoji="0" lang="en-US" sz="2400" b="1" i="0" u="none" strike="noStrike" cap="none" normalizeH="0" dirty="0" smtClean="0">
                <a:ln>
                  <a:noFill/>
                </a:ln>
                <a:solidFill>
                  <a:schemeClr val="tx1"/>
                </a:solidFill>
                <a:effectLst/>
                <a:latin typeface="Calibri" pitchFamily="34" charset="0"/>
              </a:rPr>
              <a:t> sexual behavior</a:t>
            </a:r>
            <a:r>
              <a:rPr kumimoji="0" lang="en-US" sz="2400" b="0" i="0" u="none" strike="noStrike" cap="none" normalizeH="0" baseline="0" dirty="0" smtClean="0">
                <a:ln>
                  <a:noFill/>
                </a:ln>
                <a:solidFill>
                  <a:schemeClr val="tx1"/>
                </a:solidFill>
                <a:effectLst/>
                <a:latin typeface="Calibri" pitchFamily="34" charset="0"/>
              </a:rPr>
              <a:t>, then the hotline determines age of child.</a:t>
            </a:r>
          </a:p>
        </p:txBody>
      </p:sp>
      <p:sp>
        <p:nvSpPr>
          <p:cNvPr id="7" name="TextBox 6"/>
          <p:cNvSpPr txBox="1"/>
          <p:nvPr/>
        </p:nvSpPr>
        <p:spPr>
          <a:xfrm>
            <a:off x="1143000" y="5181600"/>
            <a:ext cx="7848600" cy="830997"/>
          </a:xfrm>
          <a:prstGeom prst="rect">
            <a:avLst/>
          </a:prstGeom>
          <a:noFill/>
        </p:spPr>
        <p:txBody>
          <a:bodyPr wrap="square" rtlCol="0">
            <a:spAutoFit/>
          </a:bodyPr>
          <a:lstStyle/>
          <a:p>
            <a:pPr algn="ctr"/>
            <a:r>
              <a:rPr lang="en-US" sz="1600" dirty="0" smtClean="0"/>
              <a:t>Legal basis:  § 39.201(2)(f), Fla. Stat. and rule 65C-29.002(5), Fla. Admin. Code</a:t>
            </a:r>
          </a:p>
          <a:p>
            <a:pPr algn="ctr"/>
            <a:endParaRPr lang="en-US" sz="1600" dirty="0" smtClean="0"/>
          </a:p>
          <a:p>
            <a:pPr algn="ctr"/>
            <a:r>
              <a:rPr lang="en-US" sz="1600" i="1" dirty="0" smtClean="0"/>
              <a:t>See </a:t>
            </a:r>
            <a:r>
              <a:rPr lang="en-US" sz="1600" dirty="0" smtClean="0"/>
              <a:t>Appendix C:  Flowchart of Current Procedures</a:t>
            </a:r>
            <a:endParaRPr lang="en-US" sz="1600" dirty="0"/>
          </a:p>
        </p:txBody>
      </p:sp>
      <p:sp>
        <p:nvSpPr>
          <p:cNvPr id="4" name="Title 1"/>
          <p:cNvSpPr txBox="1">
            <a:spLocks/>
          </p:cNvSpPr>
          <p:nvPr/>
        </p:nvSpPr>
        <p:spPr>
          <a:xfrm>
            <a:off x="76200" y="152400"/>
            <a:ext cx="8839200" cy="990600"/>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HOTLINE RECEIVES A CALL ALLEGING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dirty="0" smtClean="0">
                <a:ln>
                  <a:noFill/>
                </a:ln>
                <a:solidFill>
                  <a:schemeClr val="tx2"/>
                </a:solidFill>
                <a:effectLst/>
                <a:uLnTx/>
                <a:uFillTx/>
                <a:latin typeface="+mj-lt"/>
                <a:ea typeface="+mj-ea"/>
                <a:cs typeface="+mj-cs"/>
              </a:rPr>
              <a:t>CHILD-ON-CHILD</a:t>
            </a:r>
            <a:r>
              <a:rPr kumimoji="0" lang="en-US" sz="3200" b="1" i="0" u="none" strike="noStrike" kern="0" cap="none" spc="0" normalizeH="0" dirty="0" smtClean="0">
                <a:ln>
                  <a:noFill/>
                </a:ln>
                <a:solidFill>
                  <a:schemeClr val="tx2"/>
                </a:solidFill>
                <a:effectLst/>
                <a:uLnTx/>
                <a:uFillTx/>
                <a:latin typeface="+mj-lt"/>
                <a:ea typeface="+mj-ea"/>
                <a:cs typeface="+mj-cs"/>
              </a:rPr>
              <a:t> SEXUAL ABUSE</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Definition of Juvenile Sexual Offender</a:t>
            </a:r>
            <a:endParaRPr lang="en-US" sz="3200" b="1" dirty="0"/>
          </a:p>
        </p:txBody>
      </p:sp>
      <p:sp>
        <p:nvSpPr>
          <p:cNvPr id="3" name="Content Placeholder 2"/>
          <p:cNvSpPr>
            <a:spLocks noGrp="1"/>
          </p:cNvSpPr>
          <p:nvPr>
            <p:ph idx="1"/>
          </p:nvPr>
        </p:nvSpPr>
        <p:spPr>
          <a:xfrm>
            <a:off x="990600" y="2438400"/>
            <a:ext cx="8001000" cy="2438400"/>
          </a:xfrm>
        </p:spPr>
        <p:txBody>
          <a:bodyPr>
            <a:normAutofit/>
          </a:bodyPr>
          <a:lstStyle/>
          <a:p>
            <a:pPr indent="0">
              <a:buNone/>
            </a:pPr>
            <a:r>
              <a:rPr lang="en-US" sz="1800" b="1" dirty="0" smtClean="0"/>
              <a:t>Alleged juvenile sexual offender  </a:t>
            </a:r>
            <a:r>
              <a:rPr lang="en-US" sz="1800" dirty="0" smtClean="0"/>
              <a:t>is “(a) a child 12 years of age our younger who is alleged to have committed a violation of chapter 794, chapter 796, chapter 800, s. 827.071, or s. 847.0133, or (b) a child who is alleged to have committed any violation of law or delinquent act involving juvenile sexual abuse.  </a:t>
            </a:r>
            <a:r>
              <a:rPr lang="en-US" sz="1800" b="1" dirty="0" smtClean="0"/>
              <a:t>‘Juvenile sexual abuse’</a:t>
            </a:r>
            <a:r>
              <a:rPr lang="en-US" sz="1800" dirty="0" smtClean="0"/>
              <a:t> means any sexual behavior which occurs without consent, without equality, or as a result of coercion.”  § 39.01(7), Fla. Stat.</a:t>
            </a:r>
          </a:p>
          <a:p>
            <a:endParaRPr lang="en-US" sz="1800" dirty="0"/>
          </a:p>
          <a:p>
            <a:pPr>
              <a:buNone/>
            </a:pPr>
            <a:endParaRPr lang="en-US" sz="1800" b="1" dirty="0" smtClean="0"/>
          </a:p>
          <a:p>
            <a:pPr>
              <a:buNone/>
            </a:pPr>
            <a:endParaRPr lang="en-US" sz="1800" dirty="0"/>
          </a:p>
          <a:p>
            <a:endParaRPr lang="en-US" sz="1800" dirty="0"/>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Definition of Child who has Exhibited Sexually Inappropriate Behavior</a:t>
            </a:r>
            <a:endParaRPr lang="en-US" sz="3200" b="1" dirty="0"/>
          </a:p>
        </p:txBody>
      </p:sp>
      <p:sp>
        <p:nvSpPr>
          <p:cNvPr id="3" name="Content Placeholder 2"/>
          <p:cNvSpPr>
            <a:spLocks noGrp="1"/>
          </p:cNvSpPr>
          <p:nvPr>
            <p:ph idx="1"/>
          </p:nvPr>
        </p:nvSpPr>
        <p:spPr>
          <a:xfrm>
            <a:off x="990600" y="2057400"/>
            <a:ext cx="8001000" cy="3200400"/>
          </a:xfrm>
        </p:spPr>
        <p:txBody>
          <a:bodyPr>
            <a:normAutofit lnSpcReduction="10000"/>
          </a:bodyPr>
          <a:lstStyle/>
          <a:p>
            <a:pPr indent="0">
              <a:buNone/>
            </a:pPr>
            <a:r>
              <a:rPr lang="en-US" sz="1800" b="1" dirty="0" smtClean="0"/>
              <a:t>Child who has exhibited sexually inappropriate behavior </a:t>
            </a:r>
            <a:r>
              <a:rPr lang="en-US" sz="1800" dirty="0" smtClean="0"/>
              <a:t>is a child who is 12 years of age or younger and who has been found by the department or the court to have committed an inappropriate sexual act.  § 39.01(14), Fla. Stat.</a:t>
            </a:r>
          </a:p>
          <a:p>
            <a:pPr indent="0">
              <a:buNone/>
            </a:pPr>
            <a:endParaRPr lang="en-US" sz="1800" b="1" dirty="0" smtClean="0"/>
          </a:p>
          <a:p>
            <a:pPr indent="0" algn="ctr">
              <a:buNone/>
            </a:pPr>
            <a:r>
              <a:rPr lang="en-US" sz="1800" b="1" dirty="0" smtClean="0"/>
              <a:t>OR</a:t>
            </a:r>
          </a:p>
          <a:p>
            <a:pPr indent="0" algn="ctr">
              <a:buNone/>
            </a:pPr>
            <a:endParaRPr lang="en-US" sz="1800" b="1" dirty="0" smtClean="0"/>
          </a:p>
          <a:p>
            <a:pPr indent="0">
              <a:buNone/>
            </a:pPr>
            <a:r>
              <a:rPr lang="en-US" sz="1800" dirty="0" smtClean="0"/>
              <a:t>A child having demonstrated some action found under the terms and definitions of an alleged </a:t>
            </a:r>
            <a:r>
              <a:rPr lang="en-US" sz="1800" b="1" dirty="0" smtClean="0"/>
              <a:t>juvenile sexual offender</a:t>
            </a:r>
            <a:r>
              <a:rPr lang="en-US" sz="1800" dirty="0" smtClean="0"/>
              <a:t>, but without an established pattern of behavior sufficient to define the child as an alleged </a:t>
            </a:r>
            <a:r>
              <a:rPr lang="en-US" sz="1800" b="1" dirty="0" smtClean="0"/>
              <a:t>juvenile sexual offender.  </a:t>
            </a:r>
            <a:r>
              <a:rPr lang="en-US" sz="1800" dirty="0" smtClean="0"/>
              <a:t>Rule 65C-30.001, Fla. Admin. Code</a:t>
            </a:r>
            <a:endParaRPr lang="en-US" sz="1800" b="1" dirty="0" smtClean="0"/>
          </a:p>
          <a:p>
            <a:endParaRPr lang="en-US" sz="1800" dirty="0"/>
          </a:p>
          <a:p>
            <a:pPr>
              <a:buNone/>
            </a:pPr>
            <a:endParaRPr lang="en-US" sz="1800" b="1" dirty="0" smtClean="0"/>
          </a:p>
          <a:p>
            <a:pPr>
              <a:buNone/>
            </a:pPr>
            <a:endParaRPr lang="en-US" sz="1800" dirty="0"/>
          </a:p>
          <a:p>
            <a:endParaRPr lang="en-US" sz="1800" dirty="0"/>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Definition of Child-on-Child Sexual Abuse</a:t>
            </a:r>
            <a:endParaRPr lang="en-US" sz="3200" b="1" dirty="0"/>
          </a:p>
        </p:txBody>
      </p:sp>
      <p:sp>
        <p:nvSpPr>
          <p:cNvPr id="4" name="Content Placeholder 3"/>
          <p:cNvSpPr>
            <a:spLocks noGrp="1"/>
          </p:cNvSpPr>
          <p:nvPr>
            <p:ph idx="1"/>
          </p:nvPr>
        </p:nvSpPr>
        <p:spPr>
          <a:xfrm>
            <a:off x="990600" y="2590800"/>
            <a:ext cx="8001000" cy="2362200"/>
          </a:xfrm>
        </p:spPr>
        <p:txBody>
          <a:bodyPr/>
          <a:lstStyle/>
          <a:p>
            <a:pPr indent="0">
              <a:buNone/>
            </a:pPr>
            <a:r>
              <a:rPr lang="en-US" sz="1800" b="1" dirty="0" smtClean="0"/>
              <a:t>Child-on-Child Sexual Abuse </a:t>
            </a:r>
            <a:r>
              <a:rPr lang="en-US" sz="1800" dirty="0" smtClean="0"/>
              <a:t>refers to any sexual behavior between children twelve years or younger, which occurs without consent, without equality, or as a result of coercion, as defined in Section 39.01(7)(b)1.—3, F.S.  Rule 65C-30.001(19), Fla. Admin. Code</a:t>
            </a:r>
            <a:endParaRPr lang="en-US" sz="1800" b="1" dirty="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Problems Arising Out of Definitions and</a:t>
            </a:r>
            <a:br>
              <a:rPr lang="en-US" sz="3200" b="1" dirty="0" smtClean="0"/>
            </a:br>
            <a:r>
              <a:rPr lang="en-US" sz="3200" b="1" dirty="0" smtClean="0"/>
              <a:t>Hotline Discretion</a:t>
            </a:r>
            <a:endParaRPr lang="en-US" sz="3200" dirty="0"/>
          </a:p>
        </p:txBody>
      </p:sp>
      <p:sp>
        <p:nvSpPr>
          <p:cNvPr id="3" name="Content Placeholder 2"/>
          <p:cNvSpPr>
            <a:spLocks noGrp="1"/>
          </p:cNvSpPr>
          <p:nvPr>
            <p:ph idx="1"/>
          </p:nvPr>
        </p:nvSpPr>
        <p:spPr/>
        <p:txBody>
          <a:bodyPr>
            <a:normAutofit lnSpcReduction="10000"/>
          </a:bodyPr>
          <a:lstStyle/>
          <a:p>
            <a:pPr algn="ctr">
              <a:buNone/>
            </a:pPr>
            <a:r>
              <a:rPr lang="en-US" sz="2000" b="1" dirty="0" smtClean="0"/>
              <a:t>Definitions</a:t>
            </a:r>
            <a:endParaRPr lang="en-US" sz="2000" b="1" dirty="0"/>
          </a:p>
          <a:p>
            <a:r>
              <a:rPr lang="en-US" sz="1800" b="1" dirty="0" smtClean="0"/>
              <a:t>Juvenile sexual offender </a:t>
            </a:r>
            <a:r>
              <a:rPr lang="en-US" sz="1800" dirty="0" smtClean="0"/>
              <a:t>is derived from criminal/delinquency statutes </a:t>
            </a:r>
          </a:p>
          <a:p>
            <a:r>
              <a:rPr lang="en-US" sz="1800" b="1" dirty="0" smtClean="0"/>
              <a:t>Child who has exhibited sexually inappropriate behavior</a:t>
            </a:r>
            <a:r>
              <a:rPr lang="en-US" sz="1800" dirty="0" smtClean="0"/>
              <a:t> differs between statute and rule and does nothing to change the statutory and administrative procedures already followed in accordance with allegations involving </a:t>
            </a:r>
            <a:r>
              <a:rPr lang="en-US" sz="1800" b="1" dirty="0" smtClean="0"/>
              <a:t>juvenile sexual offenders</a:t>
            </a:r>
          </a:p>
          <a:p>
            <a:r>
              <a:rPr lang="en-US" sz="1800" b="1" dirty="0" smtClean="0"/>
              <a:t>Child-on-child sexual abuse </a:t>
            </a:r>
            <a:r>
              <a:rPr lang="en-US" sz="1800" dirty="0" smtClean="0"/>
              <a:t>as only including children 12 years of age or younger by administrative rule is contrary to statutory definition of </a:t>
            </a:r>
            <a:r>
              <a:rPr lang="en-US" sz="1800" b="1" dirty="0" smtClean="0"/>
              <a:t>juvenile sexual abuse</a:t>
            </a:r>
            <a:r>
              <a:rPr lang="en-US" sz="1800" dirty="0" smtClean="0"/>
              <a:t>.</a:t>
            </a:r>
            <a:endParaRPr lang="en-US" sz="1800" b="1" dirty="0" smtClean="0"/>
          </a:p>
          <a:p>
            <a:pPr>
              <a:buNone/>
            </a:pPr>
            <a:endParaRPr lang="en-US" sz="1800" b="1" dirty="0"/>
          </a:p>
          <a:p>
            <a:pPr algn="ctr">
              <a:buNone/>
            </a:pPr>
            <a:r>
              <a:rPr lang="en-US" sz="2000" b="1" dirty="0" smtClean="0"/>
              <a:t>Hotline Discretion</a:t>
            </a:r>
            <a:endParaRPr lang="en-US" sz="2000" dirty="0" smtClean="0"/>
          </a:p>
          <a:p>
            <a:r>
              <a:rPr lang="en-US" sz="1800" dirty="0" smtClean="0"/>
              <a:t>Hotline personnel are tasked with determining whether a report meets the statutory criteria for an </a:t>
            </a:r>
            <a:r>
              <a:rPr lang="en-US" sz="1800" b="1" dirty="0" smtClean="0"/>
              <a:t>alleged juvenile sexual offender</a:t>
            </a:r>
          </a:p>
          <a:p>
            <a:r>
              <a:rPr lang="en-US" sz="1800" dirty="0" smtClean="0"/>
              <a:t>Not appropriate for hotline to make such a determination because “consent, equality, and coercion” can only be determined upon proper investigation and they are not trained in the complexities of sexual abuse</a:t>
            </a:r>
          </a:p>
          <a:p>
            <a:pPr>
              <a:buNone/>
            </a:pPr>
            <a:endParaRPr lang="en-US" sz="1800" b="1" dirty="0" smtClean="0"/>
          </a:p>
          <a:p>
            <a:endParaRPr lang="en-US" sz="1800" dirty="0"/>
          </a:p>
          <a:p>
            <a:endParaRPr lang="en-US" sz="1800" dirty="0"/>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p:cNvSpPr>
            <a:spLocks noChangeArrowheads="1"/>
          </p:cNvSpPr>
          <p:nvPr/>
        </p:nvSpPr>
        <p:spPr bwMode="auto">
          <a:xfrm>
            <a:off x="1143000" y="1752600"/>
            <a:ext cx="245745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12 and younger, hotline accepts report as special conditions and forwards call to law enforcement</a:t>
            </a:r>
            <a:endParaRPr kumimoji="0" lang="en-US" sz="2400" b="0" i="0" u="none" strike="noStrike" cap="none" normalizeH="0" baseline="0" dirty="0" smtClean="0">
              <a:ln>
                <a:noFill/>
              </a:ln>
              <a:solidFill>
                <a:schemeClr val="tx1"/>
              </a:solidFill>
              <a:effectLst/>
              <a:latin typeface="Arial" pitchFamily="34" charset="0"/>
            </a:endParaRPr>
          </a:p>
        </p:txBody>
      </p:sp>
      <p:sp>
        <p:nvSpPr>
          <p:cNvPr id="1028" name="AutoShape 4"/>
          <p:cNvSpPr>
            <a:spLocks noChangeArrowheads="1"/>
          </p:cNvSpPr>
          <p:nvPr/>
        </p:nvSpPr>
        <p:spPr bwMode="auto">
          <a:xfrm>
            <a:off x="6477000" y="1752600"/>
            <a:ext cx="245110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13 and older, hotline does not accept report and forwards call to law enforcement</a:t>
            </a:r>
            <a:endParaRPr kumimoji="0" lang="en-US" sz="2400" b="0" i="0" u="none" strike="noStrike" cap="none" normalizeH="0" baseline="0" dirty="0" smtClean="0">
              <a:ln>
                <a:noFill/>
              </a:ln>
              <a:solidFill>
                <a:schemeClr val="tx1"/>
              </a:solidFill>
              <a:effectLst/>
              <a:latin typeface="Arial" pitchFamily="34" charset="0"/>
            </a:endParaRPr>
          </a:p>
        </p:txBody>
      </p:sp>
      <p:sp>
        <p:nvSpPr>
          <p:cNvPr id="5" name="TextBox 4"/>
          <p:cNvSpPr txBox="1"/>
          <p:nvPr/>
        </p:nvSpPr>
        <p:spPr>
          <a:xfrm>
            <a:off x="990600" y="5486400"/>
            <a:ext cx="8001000" cy="830997"/>
          </a:xfrm>
          <a:prstGeom prst="rect">
            <a:avLst/>
          </a:prstGeom>
          <a:noFill/>
        </p:spPr>
        <p:txBody>
          <a:bodyPr wrap="square" rtlCol="0">
            <a:spAutoFit/>
          </a:bodyPr>
          <a:lstStyle/>
          <a:p>
            <a:pPr algn="ctr"/>
            <a:r>
              <a:rPr lang="en-US" sz="1600" dirty="0"/>
              <a:t>Legal basis:  § </a:t>
            </a:r>
            <a:r>
              <a:rPr lang="en-US" sz="1600" dirty="0" smtClean="0"/>
              <a:t>39.201(2)(f), </a:t>
            </a:r>
            <a:r>
              <a:rPr lang="en-US" sz="1600" dirty="0"/>
              <a:t>Fla. Stat. and rule </a:t>
            </a:r>
            <a:r>
              <a:rPr lang="en-US" sz="1600" dirty="0" smtClean="0"/>
              <a:t>65C-29.002(5), </a:t>
            </a:r>
            <a:r>
              <a:rPr lang="en-US" sz="1600" dirty="0"/>
              <a:t>Fla. Admin. </a:t>
            </a:r>
            <a:r>
              <a:rPr lang="en-US" sz="1600" dirty="0" smtClean="0"/>
              <a:t>Code</a:t>
            </a:r>
          </a:p>
          <a:p>
            <a:pPr algn="ctr"/>
            <a:endParaRPr lang="en-US" sz="1600" dirty="0" smtClean="0"/>
          </a:p>
          <a:p>
            <a:pPr algn="ctr"/>
            <a:r>
              <a:rPr lang="en-US" sz="1600" i="1" dirty="0" smtClean="0"/>
              <a:t>See </a:t>
            </a:r>
            <a:r>
              <a:rPr lang="en-US" sz="1600" dirty="0" smtClean="0"/>
              <a:t>Appendix C:  Flowchart of Current Procedures </a:t>
            </a:r>
            <a:endParaRPr lang="en-US" sz="1600" dirty="0"/>
          </a:p>
        </p:txBody>
      </p:sp>
      <p:sp>
        <p:nvSpPr>
          <p:cNvPr id="1027" name="AutoShape 3"/>
          <p:cNvSpPr>
            <a:spLocks noChangeArrowheads="1"/>
          </p:cNvSpPr>
          <p:nvPr/>
        </p:nvSpPr>
        <p:spPr bwMode="auto">
          <a:xfrm>
            <a:off x="3733800" y="1752600"/>
            <a:ext cx="259080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Calls concerning COC abuse are not abuse.  May be accepted as neglect report only if caller alleges that caregiver failed to supervise</a:t>
            </a:r>
            <a:endParaRPr kumimoji="0" lang="en-US" sz="2400" b="0" i="0" u="none" strike="noStrike" cap="none" normalizeH="0" baseline="0" dirty="0" smtClean="0">
              <a:ln>
                <a:noFill/>
              </a:ln>
              <a:solidFill>
                <a:schemeClr val="tx1"/>
              </a:solidFill>
              <a:effectLst/>
              <a:latin typeface="Arial" pitchFamily="34" charset="0"/>
            </a:endParaRPr>
          </a:p>
        </p:txBody>
      </p:sp>
      <p:sp>
        <p:nvSpPr>
          <p:cNvPr id="6" name="Title 1"/>
          <p:cNvSpPr txBox="1">
            <a:spLocks/>
          </p:cNvSpPr>
          <p:nvPr/>
        </p:nvSpPr>
        <p:spPr>
          <a:xfrm>
            <a:off x="0" y="76200"/>
            <a:ext cx="8839200" cy="990600"/>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dirty="0" smtClean="0">
                <a:solidFill>
                  <a:schemeClr val="tx2"/>
                </a:solidFill>
                <a:latin typeface="+mj-lt"/>
                <a:ea typeface="+mj-ea"/>
                <a:cs typeface="+mj-cs"/>
              </a:rPr>
              <a:t>HOTLINE DETERMINES THE AGE OF</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dirty="0" smtClean="0">
                <a:solidFill>
                  <a:schemeClr val="tx2"/>
                </a:solidFill>
                <a:latin typeface="+mj-lt"/>
                <a:ea typeface="+mj-ea"/>
                <a:cs typeface="+mj-cs"/>
              </a:rPr>
              <a:t>THE CHILD</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Conflicting Statutes and Rules Regarding Age Distinction</a:t>
            </a:r>
            <a:endParaRPr lang="en-US" sz="3200" b="1" dirty="0"/>
          </a:p>
        </p:txBody>
      </p:sp>
      <p:sp>
        <p:nvSpPr>
          <p:cNvPr id="4" name="Content Placeholder 3"/>
          <p:cNvSpPr>
            <a:spLocks noGrp="1"/>
          </p:cNvSpPr>
          <p:nvPr>
            <p:ph idx="1"/>
          </p:nvPr>
        </p:nvSpPr>
        <p:spPr>
          <a:xfrm>
            <a:off x="990600" y="1295400"/>
            <a:ext cx="8001000" cy="5410200"/>
          </a:xfrm>
        </p:spPr>
        <p:txBody>
          <a:bodyPr/>
          <a:lstStyle/>
          <a:p>
            <a:r>
              <a:rPr lang="en-US" sz="1800" dirty="0" smtClean="0"/>
              <a:t>The basis for the distinction is the definition of </a:t>
            </a:r>
            <a:r>
              <a:rPr lang="en-US" sz="1800" b="1" dirty="0" smtClean="0"/>
              <a:t>juvenile sexual offender</a:t>
            </a:r>
            <a:r>
              <a:rPr lang="en-US" sz="1800" dirty="0" smtClean="0"/>
              <a:t> contained in § 39.01(7), which is derived from the criminal statutes.  </a:t>
            </a:r>
          </a:p>
          <a:p>
            <a:pPr>
              <a:buNone/>
            </a:pPr>
            <a:endParaRPr lang="en-US" sz="1800" dirty="0" smtClean="0"/>
          </a:p>
          <a:p>
            <a:r>
              <a:rPr lang="en-US" sz="1800" dirty="0" smtClean="0"/>
              <a:t>The definition and the procedures set forth in § 39.201(2) have been interpreted by rules 65C-29.002(d), 65C-29.007(1), and 65C-30.001(19) as follows:  </a:t>
            </a:r>
            <a:r>
              <a:rPr lang="en-US" sz="1800" b="1" dirty="0" smtClean="0"/>
              <a:t>child-on-child sexual abuse </a:t>
            </a:r>
            <a:r>
              <a:rPr lang="en-US" sz="1800" dirty="0" smtClean="0"/>
              <a:t>only occurs between children 12 or younger and DCF is only required to respond to such reports where the alleged juvenile sexual offender is age 12 or younger.</a:t>
            </a:r>
          </a:p>
          <a:p>
            <a:pPr>
              <a:buNone/>
            </a:pPr>
            <a:endParaRPr lang="en-US" sz="1800" dirty="0" smtClean="0"/>
          </a:p>
          <a:p>
            <a:r>
              <a:rPr lang="en-US" sz="1800" dirty="0" smtClean="0"/>
              <a:t>This conflicts with § 39.307(1), which requires DCF to assist the family in receiving services for any report alleging </a:t>
            </a:r>
            <a:r>
              <a:rPr lang="en-US" sz="1800" b="1" dirty="0" smtClean="0"/>
              <a:t>juvenile sexual abuse</a:t>
            </a:r>
            <a:r>
              <a:rPr lang="en-US" sz="1800" dirty="0" smtClean="0"/>
              <a:t>, which definition does not include an age distinction.</a:t>
            </a:r>
          </a:p>
          <a:p>
            <a:pPr>
              <a:buNone/>
            </a:pPr>
            <a:endParaRPr lang="en-US" sz="1800" dirty="0" smtClean="0"/>
          </a:p>
          <a:p>
            <a:r>
              <a:rPr lang="en-US" sz="1800" dirty="0" smtClean="0"/>
              <a:t>§ 39.01(14) defines a </a:t>
            </a:r>
            <a:r>
              <a:rPr lang="en-US" sz="1800" b="1" dirty="0" smtClean="0"/>
              <a:t>child who has exhibited inappropriate sexual behavior </a:t>
            </a:r>
            <a:r>
              <a:rPr lang="en-US" sz="1800" dirty="0" smtClean="0"/>
              <a:t>also only as a child who is 12 years of age or younger.  However , the definition in rule 65C-30.001(18)  does not include such an age distinction.</a:t>
            </a:r>
          </a:p>
          <a:p>
            <a:endParaRPr lang="en-US" sz="1800" dirty="0" smtClean="0"/>
          </a:p>
          <a:p>
            <a:endParaRPr lang="en-US" sz="1800" dirty="0"/>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p:cNvSpPr>
            <a:spLocks noChangeArrowheads="1"/>
          </p:cNvSpPr>
          <p:nvPr/>
        </p:nvSpPr>
        <p:spPr bwMode="auto">
          <a:xfrm>
            <a:off x="1143000" y="1447800"/>
            <a:ext cx="245745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algn="ctr"/>
            <a:r>
              <a:rPr lang="en-US" sz="2400" dirty="0" smtClean="0"/>
              <a:t>12 and younger, CPIS </a:t>
            </a:r>
            <a:r>
              <a:rPr lang="en-US" sz="2400" dirty="0"/>
              <a:t>investigates </a:t>
            </a:r>
            <a:r>
              <a:rPr lang="en-US" sz="2400" b="1" dirty="0" smtClean="0"/>
              <a:t>child-on-child sexual abuse </a:t>
            </a:r>
            <a:r>
              <a:rPr lang="en-US" sz="2400" dirty="0"/>
              <a:t>as a special conditions referral</a:t>
            </a:r>
          </a:p>
        </p:txBody>
      </p:sp>
      <p:sp>
        <p:nvSpPr>
          <p:cNvPr id="1027" name="AutoShape 3"/>
          <p:cNvSpPr>
            <a:spLocks noChangeArrowheads="1"/>
          </p:cNvSpPr>
          <p:nvPr/>
        </p:nvSpPr>
        <p:spPr bwMode="auto">
          <a:xfrm>
            <a:off x="3733800" y="1447800"/>
            <a:ext cx="259080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n-US" sz="2400" dirty="0"/>
              <a:t>CPI assesses to determine need for services and case planning in collaboration with caregiver (family). </a:t>
            </a:r>
            <a:endParaRPr kumimoji="0" lang="en-US" sz="2400" b="0" i="0" u="none" strike="noStrike" cap="none" normalizeH="0" baseline="0" dirty="0" smtClean="0">
              <a:ln>
                <a:noFill/>
              </a:ln>
              <a:solidFill>
                <a:schemeClr val="tx1"/>
              </a:solidFill>
              <a:effectLst/>
              <a:latin typeface="Arial" pitchFamily="34" charset="0"/>
            </a:endParaRPr>
          </a:p>
        </p:txBody>
      </p:sp>
      <p:sp>
        <p:nvSpPr>
          <p:cNvPr id="1028" name="AutoShape 4"/>
          <p:cNvSpPr>
            <a:spLocks noChangeArrowheads="1"/>
          </p:cNvSpPr>
          <p:nvPr/>
        </p:nvSpPr>
        <p:spPr bwMode="auto">
          <a:xfrm>
            <a:off x="6477000" y="1447800"/>
            <a:ext cx="245110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algn="ctr"/>
            <a:r>
              <a:rPr lang="en-US" sz="1200" b="1" dirty="0"/>
              <a:t>Referrals for services are not issued if the CPI determines that the incident contains elements of normal sexual </a:t>
            </a:r>
            <a:r>
              <a:rPr lang="en-US" sz="1200" b="1" dirty="0" smtClean="0"/>
              <a:t>exploration</a:t>
            </a:r>
          </a:p>
          <a:p>
            <a:pPr algn="ctr"/>
            <a:endParaRPr lang="en-US" sz="1200" b="1" dirty="0"/>
          </a:p>
          <a:p>
            <a:pPr algn="ctr"/>
            <a:r>
              <a:rPr lang="en-US" sz="1200" b="1" dirty="0"/>
              <a:t>Referrals will be issued when the behaviors are documented to be repetitive, unresponsive to adult supervision, equivalent to adult criminal violations, pervasive, and consisting of a wide array of developmentally unexpected sexual acts.</a:t>
            </a:r>
          </a:p>
        </p:txBody>
      </p:sp>
      <p:sp>
        <p:nvSpPr>
          <p:cNvPr id="5" name="TextBox 4"/>
          <p:cNvSpPr txBox="1"/>
          <p:nvPr/>
        </p:nvSpPr>
        <p:spPr>
          <a:xfrm>
            <a:off x="1143000" y="5181600"/>
            <a:ext cx="7772400" cy="1077218"/>
          </a:xfrm>
          <a:prstGeom prst="rect">
            <a:avLst/>
          </a:prstGeom>
          <a:noFill/>
        </p:spPr>
        <p:txBody>
          <a:bodyPr wrap="square" rtlCol="0">
            <a:spAutoFit/>
          </a:bodyPr>
          <a:lstStyle/>
          <a:p>
            <a:pPr algn="ctr"/>
            <a:r>
              <a:rPr lang="en-US" sz="1600" dirty="0"/>
              <a:t>Legal basis:  § </a:t>
            </a:r>
            <a:r>
              <a:rPr lang="en-US" sz="1600" dirty="0" smtClean="0"/>
              <a:t>39.307, </a:t>
            </a:r>
            <a:r>
              <a:rPr lang="en-US" sz="1600" dirty="0"/>
              <a:t>Fla. Stat. and </a:t>
            </a:r>
            <a:r>
              <a:rPr lang="en-US" sz="1600" dirty="0" smtClean="0"/>
              <a:t>rules 65C-29.002(5)(d) and </a:t>
            </a:r>
          </a:p>
          <a:p>
            <a:pPr algn="ctr"/>
            <a:r>
              <a:rPr lang="en-US" sz="1600" dirty="0" smtClean="0"/>
              <a:t>65C-29.007, </a:t>
            </a:r>
            <a:r>
              <a:rPr lang="en-US" sz="1600" dirty="0"/>
              <a:t>Fla. Admin. </a:t>
            </a:r>
            <a:r>
              <a:rPr lang="en-US" sz="1600" dirty="0" smtClean="0"/>
              <a:t>Code </a:t>
            </a:r>
          </a:p>
          <a:p>
            <a:pPr algn="ctr"/>
            <a:endParaRPr lang="en-US" sz="1600" dirty="0" smtClean="0"/>
          </a:p>
          <a:p>
            <a:pPr algn="ctr"/>
            <a:r>
              <a:rPr lang="en-US" sz="1600" i="1" dirty="0" smtClean="0"/>
              <a:t>See </a:t>
            </a:r>
            <a:r>
              <a:rPr lang="en-US" sz="1600" dirty="0" smtClean="0"/>
              <a:t>Appendix A:  Flowchart of Current Procedures</a:t>
            </a:r>
          </a:p>
        </p:txBody>
      </p:sp>
      <p:sp>
        <p:nvSpPr>
          <p:cNvPr id="6" name="Title 1"/>
          <p:cNvSpPr txBox="1">
            <a:spLocks/>
          </p:cNvSpPr>
          <p:nvPr/>
        </p:nvSpPr>
        <p:spPr>
          <a:xfrm>
            <a:off x="0" y="76200"/>
            <a:ext cx="8839200" cy="990600"/>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PROCEDURE FOR CHILDREN 12 YEARS</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OF AGE OR YOUNGER </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p:cNvSpPr>
            <a:spLocks noChangeArrowheads="1"/>
          </p:cNvSpPr>
          <p:nvPr/>
        </p:nvSpPr>
        <p:spPr bwMode="auto">
          <a:xfrm>
            <a:off x="1066800" y="1447800"/>
            <a:ext cx="245745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algn="ctr"/>
            <a:r>
              <a:rPr lang="en-US" sz="2400" dirty="0"/>
              <a:t>13 and older, hotline does not accept report and forwards call to law enforcement</a:t>
            </a:r>
          </a:p>
        </p:txBody>
      </p:sp>
      <p:sp>
        <p:nvSpPr>
          <p:cNvPr id="1027" name="AutoShape 3"/>
          <p:cNvSpPr>
            <a:spLocks noChangeArrowheads="1"/>
          </p:cNvSpPr>
          <p:nvPr/>
        </p:nvSpPr>
        <p:spPr bwMode="auto">
          <a:xfrm>
            <a:off x="3657600" y="1447800"/>
            <a:ext cx="259080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algn="ctr"/>
            <a:r>
              <a:rPr lang="en-US" sz="2400" dirty="0"/>
              <a:t>If law enforcement finds no criminal conduct, case is closed.  CPIS never investigates children or caregiver</a:t>
            </a:r>
          </a:p>
        </p:txBody>
      </p:sp>
      <p:sp>
        <p:nvSpPr>
          <p:cNvPr id="1028" name="AutoShape 4"/>
          <p:cNvSpPr>
            <a:spLocks noChangeArrowheads="1"/>
          </p:cNvSpPr>
          <p:nvPr/>
        </p:nvSpPr>
        <p:spPr bwMode="auto">
          <a:xfrm>
            <a:off x="6400800" y="1447800"/>
            <a:ext cx="2527300" cy="3429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algn="ctr"/>
            <a:r>
              <a:rPr lang="en-US" sz="2400" dirty="0"/>
              <a:t>Unless DJJ involvement, children over 13 never assessed, provided services, or otherwise treated for inappropriate sexual behaviors</a:t>
            </a:r>
          </a:p>
        </p:txBody>
      </p:sp>
      <p:sp>
        <p:nvSpPr>
          <p:cNvPr id="5" name="TextBox 4"/>
          <p:cNvSpPr txBox="1"/>
          <p:nvPr/>
        </p:nvSpPr>
        <p:spPr>
          <a:xfrm>
            <a:off x="1295400" y="5181600"/>
            <a:ext cx="7467600" cy="830997"/>
          </a:xfrm>
          <a:prstGeom prst="rect">
            <a:avLst/>
          </a:prstGeom>
          <a:noFill/>
        </p:spPr>
        <p:txBody>
          <a:bodyPr wrap="square" rtlCol="0">
            <a:spAutoFit/>
          </a:bodyPr>
          <a:lstStyle/>
          <a:p>
            <a:pPr algn="ctr"/>
            <a:r>
              <a:rPr lang="en-US" sz="1600" dirty="0"/>
              <a:t>Legal basis:  § </a:t>
            </a:r>
            <a:r>
              <a:rPr lang="en-US" sz="1600" dirty="0" smtClean="0"/>
              <a:t>39.201(2)(f), </a:t>
            </a:r>
            <a:r>
              <a:rPr lang="en-US" sz="1600" dirty="0"/>
              <a:t>Fla. Stat. and </a:t>
            </a:r>
            <a:r>
              <a:rPr lang="en-US" sz="1600" dirty="0" smtClean="0"/>
              <a:t>rules 65C-29.002(5)(d)</a:t>
            </a:r>
          </a:p>
          <a:p>
            <a:pPr algn="ctr"/>
            <a:endParaRPr lang="en-US" sz="1600" dirty="0" smtClean="0">
              <a:solidFill>
                <a:srgbClr val="C00000"/>
              </a:solidFill>
            </a:endParaRPr>
          </a:p>
          <a:p>
            <a:pPr algn="ctr"/>
            <a:r>
              <a:rPr lang="en-US" sz="1600" i="1" dirty="0" smtClean="0"/>
              <a:t>See </a:t>
            </a:r>
            <a:r>
              <a:rPr lang="en-US" sz="1600" dirty="0" smtClean="0"/>
              <a:t>Appendix C:  Flowchart of Current Procedures</a:t>
            </a:r>
          </a:p>
        </p:txBody>
      </p:sp>
      <p:sp>
        <p:nvSpPr>
          <p:cNvPr id="6" name="Title 1"/>
          <p:cNvSpPr txBox="1">
            <a:spLocks/>
          </p:cNvSpPr>
          <p:nvPr/>
        </p:nvSpPr>
        <p:spPr>
          <a:xfrm>
            <a:off x="0" y="76200"/>
            <a:ext cx="8839200" cy="990600"/>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PROCEDURE FOR CHILDREN 13 YEARS</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OF AGE OR OLDER</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Age Distinction Inappropriate for the</a:t>
            </a:r>
            <a:br>
              <a:rPr lang="en-US" sz="3200" b="1" dirty="0" smtClean="0"/>
            </a:br>
            <a:r>
              <a:rPr lang="en-US" sz="3200" b="1" dirty="0" smtClean="0"/>
              <a:t>Child Welfare System</a:t>
            </a:r>
            <a:endParaRPr lang="en-US" sz="3200" b="1" dirty="0"/>
          </a:p>
        </p:txBody>
      </p:sp>
      <p:sp>
        <p:nvSpPr>
          <p:cNvPr id="3" name="Content Placeholder 2"/>
          <p:cNvSpPr>
            <a:spLocks noGrp="1"/>
          </p:cNvSpPr>
          <p:nvPr>
            <p:ph idx="1"/>
          </p:nvPr>
        </p:nvSpPr>
        <p:spPr>
          <a:xfrm>
            <a:off x="990600" y="1219200"/>
            <a:ext cx="8001000" cy="5410200"/>
          </a:xfrm>
        </p:spPr>
        <p:txBody>
          <a:bodyPr>
            <a:normAutofit lnSpcReduction="10000"/>
          </a:bodyPr>
          <a:lstStyle/>
          <a:p>
            <a:r>
              <a:rPr lang="en-US" sz="1800" dirty="0" smtClean="0"/>
              <a:t>The net effect of the age distinction and conflicts in the statutes and rules is that child-on-child sexual abuse between children 13 years of age and older is eliminated.  Instances of such behavior are only investigated by law enforcement, and prosecution is understandably left for the most serious of offenses.  As a result, the vast majority of these children are never formally identified, assessed, or treated. </a:t>
            </a:r>
          </a:p>
          <a:p>
            <a:r>
              <a:rPr lang="en-US" sz="1800" dirty="0" smtClean="0"/>
              <a:t>Although the criminal law has legitimate policy reasons for the age distinction, there is no sound child welfare policy basis for eliminating the concept of child-on-child sexual abuse among children 13 years of age or older, especially where those children are in state care.</a:t>
            </a:r>
          </a:p>
          <a:p>
            <a:r>
              <a:rPr lang="en-US" sz="1800" dirty="0" smtClean="0"/>
              <a:t>Even the 2005 Task Force recognized that “conservative estimates of sexual abuse histories among male juveniles who sexually offend indicate they are three to four times more likely to have been sexually abused that male adolescents in the general population.  Various studies have found sexual abuse rates between 40% and 80%...”   </a:t>
            </a:r>
          </a:p>
          <a:p>
            <a:r>
              <a:rPr lang="en-US" sz="1800" dirty="0" smtClean="0"/>
              <a:t>It is this age distinction and the procedures established on its foundation that have created a vacuum within which a wide range of sexual behavior amongst  the state’s dependent children—from normal sexual activity to blatant sexual abuse—has been permitted to fester and spread.  </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Legislature Directs DCF to Conduct Study of Sexual Abuse Among Foster Children</a:t>
            </a:r>
            <a:endParaRPr lang="en-US" sz="3200" b="1" dirty="0"/>
          </a:p>
        </p:txBody>
      </p:sp>
      <p:sp>
        <p:nvSpPr>
          <p:cNvPr id="3" name="Content Placeholder 2"/>
          <p:cNvSpPr>
            <a:spLocks noGrp="1"/>
          </p:cNvSpPr>
          <p:nvPr>
            <p:ph idx="1"/>
          </p:nvPr>
        </p:nvSpPr>
        <p:spPr>
          <a:xfrm>
            <a:off x="990600" y="2286000"/>
            <a:ext cx="8001000" cy="2819400"/>
          </a:xfrm>
        </p:spPr>
        <p:txBody>
          <a:bodyPr/>
          <a:lstStyle/>
          <a:p>
            <a:pPr marL="0" indent="0">
              <a:buNone/>
            </a:pPr>
            <a:r>
              <a:rPr lang="en-US" sz="1800" dirty="0" smtClean="0"/>
              <a:t>In 1990, and in recognition of the serious problem of child-on-child sexual abuse among children in state care, the Governor approved legislation directing DCF “to conduct a study of the issue of sexual abuse among foster children while in the care and custody of the Department.  Recommendations regarding prevention, identification, treatment, and after care of victims and perpetrators shall be included along with recommendations for any legislative action needed.  The study shall be submitted to the President of the Senate and the Speaker of the House of Representatives no later than February 15, 1991.”</a:t>
            </a:r>
          </a:p>
          <a:p>
            <a:pPr marL="0" indent="0">
              <a:buNone/>
            </a:pPr>
            <a:endParaRPr lang="en-US" sz="1800" dirty="0" smtClean="0"/>
          </a:p>
          <a:p>
            <a:pPr marL="0" indent="0">
              <a:buNone/>
            </a:pPr>
            <a:endParaRPr lang="en-US" sz="1800" dirty="0" smtClean="0"/>
          </a:p>
          <a:p>
            <a:pPr marL="0" indent="0">
              <a:buNone/>
            </a:pPr>
            <a:endParaRPr lang="en-US" sz="1800" dirty="0" smtClean="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95400" y="5410200"/>
            <a:ext cx="7467600" cy="830997"/>
          </a:xfrm>
          <a:prstGeom prst="rect">
            <a:avLst/>
          </a:prstGeom>
          <a:noFill/>
        </p:spPr>
        <p:txBody>
          <a:bodyPr wrap="square" rtlCol="0">
            <a:spAutoFit/>
          </a:bodyPr>
          <a:lstStyle/>
          <a:p>
            <a:pPr algn="ctr"/>
            <a:r>
              <a:rPr lang="en-US" sz="1600" dirty="0"/>
              <a:t>Legal basis:  </a:t>
            </a:r>
            <a:r>
              <a:rPr lang="en-US" sz="1600" dirty="0" smtClean="0"/>
              <a:t>Rules 65C-29.002(5)(c) and 65C-29.007(8), </a:t>
            </a:r>
            <a:r>
              <a:rPr lang="en-US" sz="1600" dirty="0"/>
              <a:t>Fla. Admin. </a:t>
            </a:r>
            <a:r>
              <a:rPr lang="en-US" sz="1600" dirty="0" smtClean="0"/>
              <a:t>Code</a:t>
            </a:r>
          </a:p>
          <a:p>
            <a:pPr algn="ctr"/>
            <a:endParaRPr lang="en-US" sz="1600" dirty="0" smtClean="0">
              <a:solidFill>
                <a:srgbClr val="C00000"/>
              </a:solidFill>
            </a:endParaRPr>
          </a:p>
          <a:p>
            <a:pPr algn="ctr"/>
            <a:r>
              <a:rPr lang="en-US" sz="1600" i="1" dirty="0" smtClean="0"/>
              <a:t>See </a:t>
            </a:r>
            <a:r>
              <a:rPr lang="en-US" sz="1600" dirty="0" smtClean="0"/>
              <a:t>Appendix C:  Flowchart of Current Procedures</a:t>
            </a:r>
          </a:p>
        </p:txBody>
      </p:sp>
      <p:sp>
        <p:nvSpPr>
          <p:cNvPr id="6" name="Title 1"/>
          <p:cNvSpPr txBox="1">
            <a:spLocks/>
          </p:cNvSpPr>
          <p:nvPr/>
        </p:nvSpPr>
        <p:spPr>
          <a:xfrm>
            <a:off x="0" y="76200"/>
            <a:ext cx="8839200" cy="990600"/>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PROCEDURE FOR </a:t>
            </a:r>
            <a:r>
              <a:rPr lang="en-US" sz="3200" b="1" kern="0" dirty="0" smtClean="0">
                <a:solidFill>
                  <a:schemeClr val="tx2"/>
                </a:solidFill>
                <a:latin typeface="+mj-lt"/>
                <a:ea typeface="+mj-ea"/>
                <a:cs typeface="+mj-cs"/>
              </a:rPr>
              <a:t>INVESTIGATIONS OF CAREGIVER NEGLECT</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
        <p:nvSpPr>
          <p:cNvPr id="2" name="AutoShape 2"/>
          <p:cNvSpPr>
            <a:spLocks noChangeArrowheads="1"/>
          </p:cNvSpPr>
          <p:nvPr/>
        </p:nvSpPr>
        <p:spPr bwMode="auto">
          <a:xfrm>
            <a:off x="1143000" y="1371600"/>
            <a:ext cx="2362200" cy="36576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smtClean="0">
                <a:ln>
                  <a:noFill/>
                </a:ln>
                <a:solidFill>
                  <a:schemeClr val="tx1"/>
                </a:solidFill>
                <a:effectLst/>
                <a:latin typeface="Calibri" pitchFamily="34" charset="0"/>
              </a:rPr>
              <a:t>If, and only if, CPIS determines there is cause for abuse or neglect investigation as to caretaker, then dual investigation done as to caregiver neglect</a:t>
            </a:r>
            <a:endParaRPr kumimoji="0" lang="en-US" sz="2400" b="0" i="0" u="none" strike="noStrike" cap="none" normalizeH="0" baseline="0" smtClean="0">
              <a:ln>
                <a:noFill/>
              </a:ln>
              <a:solidFill>
                <a:schemeClr val="tx1"/>
              </a:solidFill>
              <a:effectLst/>
              <a:latin typeface="Arial" pitchFamily="34" charset="0"/>
            </a:endParaRPr>
          </a:p>
        </p:txBody>
      </p:sp>
      <p:sp>
        <p:nvSpPr>
          <p:cNvPr id="3" name="AutoShape 3"/>
          <p:cNvSpPr>
            <a:spLocks noChangeArrowheads="1"/>
          </p:cNvSpPr>
          <p:nvPr/>
        </p:nvSpPr>
        <p:spPr bwMode="auto">
          <a:xfrm>
            <a:off x="6400800" y="1371600"/>
            <a:ext cx="2541587" cy="36576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smtClean="0">
                <a:ln>
                  <a:noFill/>
                </a:ln>
                <a:solidFill>
                  <a:schemeClr val="tx1"/>
                </a:solidFill>
                <a:effectLst/>
                <a:latin typeface="Calibri" pitchFamily="34" charset="0"/>
              </a:rPr>
              <a:t>Even if investigated, often closed with no indicators based upon caregiver not being one-on-one with the children and children having freedom of movement.</a:t>
            </a:r>
            <a:endParaRPr kumimoji="0" lang="en-US" sz="2400" b="0" i="0" u="none" strike="noStrike" cap="none" normalizeH="0" baseline="0" smtClean="0">
              <a:ln>
                <a:noFill/>
              </a:ln>
              <a:solidFill>
                <a:schemeClr val="tx1"/>
              </a:solidFill>
              <a:effectLst/>
              <a:latin typeface="Arial" pitchFamily="34" charset="0"/>
            </a:endParaRPr>
          </a:p>
        </p:txBody>
      </p:sp>
      <p:sp>
        <p:nvSpPr>
          <p:cNvPr id="4" name="AutoShape 4"/>
          <p:cNvSpPr>
            <a:spLocks noChangeArrowheads="1"/>
          </p:cNvSpPr>
          <p:nvPr/>
        </p:nvSpPr>
        <p:spPr bwMode="auto">
          <a:xfrm>
            <a:off x="3657600" y="1371600"/>
            <a:ext cx="2590800" cy="36576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Most often not investigated, and therefore no tracking occurring within a particular provider’s home or facility</a:t>
            </a:r>
            <a:endParaRPr kumimoji="0" lang="en-US" sz="24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Child-on-Child Abuse Administratively</a:t>
            </a:r>
            <a:br>
              <a:rPr lang="en-US" sz="3200" b="1" dirty="0" smtClean="0"/>
            </a:br>
            <a:r>
              <a:rPr lang="en-US" sz="3200" b="1" dirty="0" smtClean="0"/>
              <a:t>Excluded from Definition of Abuse</a:t>
            </a:r>
            <a:endParaRPr lang="en-US" sz="3200" b="1" dirty="0"/>
          </a:p>
        </p:txBody>
      </p:sp>
      <p:sp>
        <p:nvSpPr>
          <p:cNvPr id="4" name="Content Placeholder 3"/>
          <p:cNvSpPr>
            <a:spLocks noGrp="1"/>
          </p:cNvSpPr>
          <p:nvPr>
            <p:ph sz="half" idx="1"/>
          </p:nvPr>
        </p:nvSpPr>
        <p:spPr/>
        <p:txBody>
          <a:bodyPr/>
          <a:lstStyle/>
          <a:p>
            <a:pPr indent="0">
              <a:buNone/>
            </a:pPr>
            <a:r>
              <a:rPr lang="en-US" sz="1800" b="1" dirty="0" smtClean="0"/>
              <a:t>Calls to the Florida Abuse Hotline concerning child-on-child abuse in an institution or in the home do not meet the definition of abuse.</a:t>
            </a:r>
            <a:r>
              <a:rPr lang="en-US" sz="1800" dirty="0" smtClean="0"/>
              <a:t>  The call </a:t>
            </a:r>
            <a:r>
              <a:rPr lang="en-US" sz="1800" b="1" u="sng" dirty="0" smtClean="0"/>
              <a:t>may</a:t>
            </a:r>
            <a:r>
              <a:rPr lang="en-US" sz="1800" dirty="0" smtClean="0"/>
              <a:t> be accepted as a report of neglect if it is alleged that staff, parent, guardian, adult household member or any other person responsible for a child’s welfare failed to supervise the children properly.  Rule 65C-29.002(c), Fla. Admin. Code.</a:t>
            </a:r>
            <a:endParaRPr lang="en-US" sz="1800" dirty="0"/>
          </a:p>
        </p:txBody>
      </p:sp>
      <p:sp>
        <p:nvSpPr>
          <p:cNvPr id="5" name="Content Placeholder 4"/>
          <p:cNvSpPr>
            <a:spLocks noGrp="1"/>
          </p:cNvSpPr>
          <p:nvPr>
            <p:ph sz="half" idx="2"/>
          </p:nvPr>
        </p:nvSpPr>
        <p:spPr/>
        <p:txBody>
          <a:bodyPr/>
          <a:lstStyle/>
          <a:p>
            <a:r>
              <a:rPr lang="en-US" sz="1800" dirty="0" smtClean="0"/>
              <a:t>Statute requires perpetrator to be a caregiver in order to meet the statutory definition of abuse or neglect.  Therefore, by definition, child-on-child abuse in any form is excluded from mandatory reports and acceptance.  </a:t>
            </a:r>
          </a:p>
          <a:p>
            <a:r>
              <a:rPr lang="en-US" sz="1800" dirty="0" smtClean="0"/>
              <a:t>Only time a foster care provider is investigated for failure to supervise is if the reporter specifically alleges such facts, and even then, acceptance of the report is not mandatory. </a:t>
            </a:r>
            <a:endParaRPr lang="en-US" sz="1800" dirty="0"/>
          </a:p>
        </p:txBody>
      </p:sp>
    </p:spTree>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Imperative to Track and Properly Investigate </a:t>
            </a:r>
            <a:br>
              <a:rPr lang="en-US" sz="3200" b="1" dirty="0" smtClean="0"/>
            </a:br>
            <a:r>
              <a:rPr lang="en-US" sz="3200" b="1" dirty="0" smtClean="0"/>
              <a:t>Foster Care Providers</a:t>
            </a:r>
            <a:endParaRPr lang="en-US" sz="3200" b="1" dirty="0"/>
          </a:p>
        </p:txBody>
      </p:sp>
      <p:sp>
        <p:nvSpPr>
          <p:cNvPr id="3" name="Content Placeholder 2"/>
          <p:cNvSpPr>
            <a:spLocks noGrp="1"/>
          </p:cNvSpPr>
          <p:nvPr>
            <p:ph idx="1"/>
          </p:nvPr>
        </p:nvSpPr>
        <p:spPr>
          <a:xfrm>
            <a:off x="990600" y="2133600"/>
            <a:ext cx="8001000" cy="3276600"/>
          </a:xfrm>
        </p:spPr>
        <p:txBody>
          <a:bodyPr>
            <a:normAutofit/>
          </a:bodyPr>
          <a:lstStyle/>
          <a:p>
            <a:r>
              <a:rPr lang="en-US" sz="1800" dirty="0" smtClean="0"/>
              <a:t>If the reporter does not specifically allege a failure to supervise, which they often do not, then foster care providers are not only free from investigation, but also free from tracking as these reports are not even registered in the system.</a:t>
            </a:r>
          </a:p>
          <a:p>
            <a:pPr>
              <a:buNone/>
            </a:pPr>
            <a:endParaRPr lang="en-US" sz="1800" dirty="0" smtClean="0"/>
          </a:p>
          <a:p>
            <a:r>
              <a:rPr lang="en-US" sz="1800" dirty="0" smtClean="0"/>
              <a:t>Even in circumstances where the provider is investigated for inadequate supervision, it appears the majority are closed with no indicators.</a:t>
            </a:r>
          </a:p>
          <a:p>
            <a:endParaRPr lang="en-US" sz="1800" dirty="0"/>
          </a:p>
        </p:txBody>
      </p:sp>
    </p:spTree>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1371600" y="2057400"/>
            <a:ext cx="7315200" cy="2649538"/>
          </a:xfrm>
          <a:prstGeom prst="flowChartProcess">
            <a:avLst/>
          </a:prstGeo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mj-lt"/>
              </a:rPr>
              <a:t>No statewide</a:t>
            </a:r>
            <a:r>
              <a:rPr kumimoji="0" lang="en-US" sz="2400" b="1" i="0" u="none" strike="noStrike" cap="none" normalizeH="0" dirty="0" smtClean="0">
                <a:ln>
                  <a:noFill/>
                </a:ln>
                <a:solidFill>
                  <a:schemeClr val="tx1"/>
                </a:solidFill>
                <a:effectLst/>
                <a:latin typeface="+mj-lt"/>
              </a:rPr>
              <a:t> “alert” or identification system for children who are sexually active, reactive, aggressive, or victims</a:t>
            </a:r>
            <a:endParaRPr kumimoji="0" lang="en-US" sz="2400" b="1" i="0" u="none" strike="noStrike" cap="none" normalizeH="0" baseline="0" dirty="0" smtClean="0">
              <a:ln>
                <a:noFill/>
              </a:ln>
              <a:solidFill>
                <a:schemeClr val="tx1"/>
              </a:solidFill>
              <a:effectLst/>
              <a:latin typeface="+mj-lt"/>
            </a:endParaRPr>
          </a:p>
        </p:txBody>
      </p:sp>
      <p:sp>
        <p:nvSpPr>
          <p:cNvPr id="4" name="Title 1"/>
          <p:cNvSpPr txBox="1">
            <a:spLocks/>
          </p:cNvSpPr>
          <p:nvPr/>
        </p:nvSpPr>
        <p:spPr>
          <a:xfrm>
            <a:off x="0" y="304800"/>
            <a:ext cx="8839200" cy="609600"/>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noProof="0" dirty="0" smtClean="0">
                <a:solidFill>
                  <a:schemeClr val="tx2"/>
                </a:solidFill>
                <a:latin typeface="+mj-lt"/>
                <a:ea typeface="+mj-ea"/>
                <a:cs typeface="+mj-cs"/>
              </a:rPr>
              <a:t>APPLICABLE TO BOTH AGE GROUPS</a:t>
            </a:r>
            <a:endParaRPr kumimoji="0" lang="en-US" sz="3200" b="1" i="0" u="none" strike="noStrike" kern="0" cap="none" spc="0" normalizeH="0" baseline="0" noProof="0" dirty="0">
              <a:ln>
                <a:noFill/>
              </a:ln>
              <a:solidFill>
                <a:schemeClr val="tx2"/>
              </a:solidFill>
              <a:effectLst/>
              <a:uLnTx/>
              <a:uFillTx/>
              <a:latin typeface="+mj-lt"/>
              <a:ea typeface="+mj-ea"/>
              <a:cs typeface="+mj-cs"/>
            </a:endParaRPr>
          </a:p>
        </p:txBody>
      </p:sp>
      <p:sp>
        <p:nvSpPr>
          <p:cNvPr id="5" name="TextBox 4"/>
          <p:cNvSpPr txBox="1"/>
          <p:nvPr/>
        </p:nvSpPr>
        <p:spPr>
          <a:xfrm>
            <a:off x="1295400" y="5410200"/>
            <a:ext cx="7467600" cy="338554"/>
          </a:xfrm>
          <a:prstGeom prst="rect">
            <a:avLst/>
          </a:prstGeom>
          <a:noFill/>
        </p:spPr>
        <p:txBody>
          <a:bodyPr wrap="square" rtlCol="0">
            <a:spAutoFit/>
          </a:bodyPr>
          <a:lstStyle/>
          <a:p>
            <a:pPr algn="ctr"/>
            <a:r>
              <a:rPr lang="en-US" sz="1600" i="1" dirty="0" smtClean="0"/>
              <a:t>See </a:t>
            </a:r>
            <a:r>
              <a:rPr lang="en-US" sz="1600" dirty="0" smtClean="0"/>
              <a:t>Appendix C:  Flowchart of Current Procedures</a:t>
            </a:r>
          </a:p>
        </p:txBody>
      </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Lack of Statewide Identification System Perpetuates the Problem </a:t>
            </a:r>
            <a:endParaRPr lang="en-US" sz="3200" b="1" dirty="0"/>
          </a:p>
        </p:txBody>
      </p:sp>
      <p:sp>
        <p:nvSpPr>
          <p:cNvPr id="3" name="Content Placeholder 2"/>
          <p:cNvSpPr>
            <a:spLocks noGrp="1"/>
          </p:cNvSpPr>
          <p:nvPr>
            <p:ph idx="1"/>
          </p:nvPr>
        </p:nvSpPr>
        <p:spPr/>
        <p:txBody>
          <a:bodyPr/>
          <a:lstStyle/>
          <a:p>
            <a:r>
              <a:rPr lang="en-US" sz="1800" dirty="0" smtClean="0"/>
              <a:t>Although some counties, such as Broward, have implemented their own “alert” systems, the lack of a mandated statewide system for identification of children in care with sexual behavior problems makes it virtually impossible to ensure the safety of children in care.</a:t>
            </a:r>
          </a:p>
          <a:p>
            <a:endParaRPr lang="en-US" sz="1800" dirty="0" smtClean="0"/>
          </a:p>
          <a:p>
            <a:r>
              <a:rPr lang="en-US" sz="1800" dirty="0" smtClean="0"/>
              <a:t>Placement needs and risk factors, especially sexual abuse history, must be considered when placing children in substitute care.  Appropriate placements and safety plans cannot possibly be implemented where there is no definitive record of established sexual behavior.</a:t>
            </a:r>
          </a:p>
          <a:p>
            <a:pPr>
              <a:buNone/>
            </a:pPr>
            <a:endParaRPr lang="en-US" sz="1800" dirty="0" smtClean="0"/>
          </a:p>
          <a:p>
            <a:r>
              <a:rPr lang="en-US" sz="1800" dirty="0" smtClean="0"/>
              <a:t>As a result, children are inappropriately placed, leading to additional and sometimes escalating incidents of child-on-child sexual abuse that also go unidentified and untreated as demonstrated by the cases of Child A and Child B described next. </a:t>
            </a:r>
            <a:endParaRPr lang="en-US" sz="1800" dirty="0"/>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62200"/>
            <a:ext cx="8001000" cy="1295400"/>
          </a:xfrm>
        </p:spPr>
        <p:txBody>
          <a:bodyPr>
            <a:normAutofit fontScale="90000"/>
          </a:bodyPr>
          <a:lstStyle/>
          <a:p>
            <a:r>
              <a:rPr lang="en-US" sz="3600" dirty="0" smtClean="0">
                <a:solidFill>
                  <a:schemeClr val="tx1"/>
                </a:solidFill>
              </a:rPr>
              <a:t>SOLUTIONS TO PREVENT THE CONTINUING EPIDEMIC	</a:t>
            </a: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3" name="Subtitle 2"/>
          <p:cNvSpPr>
            <a:spLocks noGrp="1"/>
          </p:cNvSpPr>
          <p:nvPr>
            <p:ph type="body" idx="1"/>
          </p:nvPr>
        </p:nvSpPr>
        <p:spPr>
          <a:xfrm>
            <a:off x="1066800" y="4876800"/>
            <a:ext cx="7772400" cy="914400"/>
          </a:xfrm>
        </p:spPr>
        <p:txBody>
          <a:bodyPr anchor="t"/>
          <a:lstStyle/>
          <a:p>
            <a:r>
              <a:rPr lang="en-US" sz="2400" dirty="0" smtClean="0"/>
              <a:t>The Necessity for Comprehensive Legislative Reform</a:t>
            </a:r>
            <a:endParaRPr lang="en-US" sz="2400" dirty="0"/>
          </a:p>
        </p:txBody>
      </p:sp>
    </p:spTree>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Fundamental Principles:  A Quote from the Recommendations of an Expert</a:t>
            </a:r>
            <a:endParaRPr lang="en-US" sz="3200" b="1" dirty="0"/>
          </a:p>
        </p:txBody>
      </p:sp>
      <p:sp>
        <p:nvSpPr>
          <p:cNvPr id="3" name="Content Placeholder 2"/>
          <p:cNvSpPr>
            <a:spLocks noGrp="1"/>
          </p:cNvSpPr>
          <p:nvPr>
            <p:ph idx="1"/>
          </p:nvPr>
        </p:nvSpPr>
        <p:spPr>
          <a:xfrm>
            <a:off x="990600" y="1905000"/>
            <a:ext cx="8001000" cy="3581400"/>
          </a:xfrm>
        </p:spPr>
        <p:txBody>
          <a:bodyPr/>
          <a:lstStyle/>
          <a:p>
            <a:pPr marL="0" indent="0">
              <a:buNone/>
            </a:pPr>
            <a:r>
              <a:rPr lang="en-US" sz="1800" dirty="0" smtClean="0"/>
              <a:t>Children in substitute care are entitled to </a:t>
            </a:r>
            <a:r>
              <a:rPr lang="en-US" sz="1800" b="1" dirty="0" smtClean="0"/>
              <a:t>adequate supervision</a:t>
            </a:r>
            <a:r>
              <a:rPr lang="en-US" sz="1800" dirty="0" smtClean="0"/>
              <a:t> to prevent them from being coerced or beguiled into sexual activities with kids their own age who are in foster care or who, because of their sexual proclivities, become targets of criminal investigations and end up being labeled as sex offenders because the foster home or facility gave them an opportunity to exploit other foster children sexually.  Failing to properly investigate, regulate, and treat juveniles who engage in predatory sexual acts, </a:t>
            </a:r>
            <a:r>
              <a:rPr lang="en-US" sz="1800" b="1" dirty="0" smtClean="0"/>
              <a:t>whether consensual or not</a:t>
            </a:r>
            <a:r>
              <a:rPr lang="en-US" sz="1800" dirty="0" smtClean="0"/>
              <a:t>, increases risk to the public when these children age out of foster care.  This is especially true in cases of child-on-child sexual abuse involving males who have been sexually abused by adult males in early childhood.  DCF needs to do everything it can to properly handle this type of behavior </a:t>
            </a:r>
            <a:r>
              <a:rPr lang="en-US" sz="1800" b="1" dirty="0" smtClean="0"/>
              <a:t>while the child is in substitute care</a:t>
            </a:r>
            <a:r>
              <a:rPr lang="en-US" sz="1800" dirty="0" smtClean="0"/>
              <a:t>.</a:t>
            </a:r>
          </a:p>
          <a:p>
            <a:pPr marL="347472" indent="-347472"/>
            <a:endParaRPr lang="en-US" sz="1800" dirty="0" smtClean="0"/>
          </a:p>
          <a:p>
            <a:pPr marL="347472" indent="-347472">
              <a:buNone/>
            </a:pPr>
            <a:endParaRPr lang="en-US" sz="1800" dirty="0" smtClean="0"/>
          </a:p>
          <a:p>
            <a:pPr marL="347472" indent="-347472">
              <a:buNone/>
            </a:pPr>
            <a:endParaRPr lang="en-US" sz="1800" dirty="0" smtClean="0"/>
          </a:p>
          <a:p>
            <a:pPr marL="347472" indent="-347472">
              <a:buNone/>
            </a:pPr>
            <a:endParaRPr lang="en-US" sz="1800" dirty="0" smtClean="0"/>
          </a:p>
          <a:p>
            <a:endParaRPr lang="en-US" sz="1800" dirty="0"/>
          </a:p>
        </p:txBody>
      </p:sp>
    </p:spTree>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RECOMMENDATIONS</a:t>
            </a:r>
            <a:endParaRPr lang="en-US" sz="3200" b="1" dirty="0"/>
          </a:p>
        </p:txBody>
      </p:sp>
      <p:sp>
        <p:nvSpPr>
          <p:cNvPr id="3" name="Content Placeholder 2"/>
          <p:cNvSpPr>
            <a:spLocks noGrp="1"/>
          </p:cNvSpPr>
          <p:nvPr>
            <p:ph idx="1"/>
          </p:nvPr>
        </p:nvSpPr>
        <p:spPr>
          <a:xfrm>
            <a:off x="990600" y="1676400"/>
            <a:ext cx="8001000" cy="4572000"/>
          </a:xfrm>
        </p:spPr>
        <p:txBody>
          <a:bodyPr/>
          <a:lstStyle/>
          <a:p>
            <a:pPr marL="347472" indent="-347472"/>
            <a:r>
              <a:rPr lang="en-US" sz="1800" dirty="0" smtClean="0"/>
              <a:t>Eliminate the age distinction in all child welfare statutes and rules, including all definitions making such distinctions</a:t>
            </a:r>
          </a:p>
          <a:p>
            <a:pPr marL="347472" indent="-347472">
              <a:buNone/>
            </a:pPr>
            <a:endParaRPr lang="en-US" sz="1800" dirty="0" smtClean="0"/>
          </a:p>
          <a:p>
            <a:pPr marL="347472" indent="-347472"/>
            <a:r>
              <a:rPr lang="en-US" sz="1800" dirty="0" smtClean="0"/>
              <a:t>Require the Abuse Hotline to accept all reports alleging child-on-child sexual abuse between children in substitute care regardless of age, both as a special conditions referral and as caregiver neglect</a:t>
            </a:r>
          </a:p>
          <a:p>
            <a:pPr marL="347472" indent="-347472">
              <a:buNone/>
            </a:pPr>
            <a:endParaRPr lang="en-US" sz="1800" dirty="0" smtClean="0"/>
          </a:p>
          <a:p>
            <a:pPr marL="347472" indent="-347472"/>
            <a:r>
              <a:rPr lang="en-US" sz="1800" dirty="0" smtClean="0"/>
              <a:t>Require DCF to conduct dual investigations into the special conditions referral and the responsible caregiver for inadequate supervision</a:t>
            </a:r>
          </a:p>
          <a:p>
            <a:pPr marL="347472" indent="-347472">
              <a:buNone/>
            </a:pPr>
            <a:endParaRPr lang="en-US" sz="1800" dirty="0" smtClean="0"/>
          </a:p>
          <a:p>
            <a:pPr marL="347472" indent="-347472"/>
            <a:r>
              <a:rPr lang="en-US" sz="1800" dirty="0" smtClean="0"/>
              <a:t>Review, update, and codify CFOP 175-88</a:t>
            </a:r>
          </a:p>
          <a:p>
            <a:pPr marL="347472" indent="-347472">
              <a:buNone/>
            </a:pPr>
            <a:endParaRPr lang="en-US" sz="1800" dirty="0" smtClean="0"/>
          </a:p>
          <a:p>
            <a:pPr marL="347472" indent="-347472"/>
            <a:r>
              <a:rPr lang="en-US" sz="1800" dirty="0" smtClean="0"/>
              <a:t>Provide advanced training and education to all child welfare staff and responsible caregivers</a:t>
            </a:r>
          </a:p>
          <a:p>
            <a:pPr marL="347472" indent="-347472"/>
            <a:endParaRPr lang="en-US" sz="1800" dirty="0" smtClean="0"/>
          </a:p>
          <a:p>
            <a:pPr marL="347472" indent="-347472"/>
            <a:endParaRPr lang="en-US" sz="1800" dirty="0" smtClean="0"/>
          </a:p>
          <a:p>
            <a:pPr marL="347472" indent="-347472"/>
            <a:endParaRPr lang="en-US" sz="1800" dirty="0" smtClean="0"/>
          </a:p>
          <a:p>
            <a:pPr marL="347472" indent="-347472">
              <a:buNone/>
            </a:pPr>
            <a:endParaRPr lang="en-US" sz="1800" dirty="0" smtClean="0"/>
          </a:p>
          <a:p>
            <a:pPr marL="347472" indent="-347472">
              <a:buNone/>
            </a:pPr>
            <a:endParaRPr lang="en-US" sz="1800" dirty="0" smtClean="0"/>
          </a:p>
          <a:p>
            <a:pPr marL="347472" indent="-347472">
              <a:buNone/>
            </a:pPr>
            <a:endParaRPr lang="en-US" sz="1800" dirty="0" smtClean="0"/>
          </a:p>
          <a:p>
            <a:endParaRPr lang="en-US" sz="1800" dirty="0"/>
          </a:p>
        </p:txBody>
      </p:sp>
    </p:spTree>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Eliminate the Age Distinction and </a:t>
            </a:r>
            <a:br>
              <a:rPr lang="en-US" sz="3200" b="1" dirty="0" smtClean="0"/>
            </a:br>
            <a:r>
              <a:rPr lang="en-US" sz="3200" b="1" dirty="0" smtClean="0"/>
              <a:t>Criminal Connotations</a:t>
            </a:r>
            <a:endParaRPr lang="en-US" sz="3200" b="1" dirty="0"/>
          </a:p>
        </p:txBody>
      </p:sp>
      <p:sp>
        <p:nvSpPr>
          <p:cNvPr id="3" name="Content Placeholder 2"/>
          <p:cNvSpPr>
            <a:spLocks noGrp="1"/>
          </p:cNvSpPr>
          <p:nvPr>
            <p:ph idx="1"/>
          </p:nvPr>
        </p:nvSpPr>
        <p:spPr>
          <a:xfrm>
            <a:off x="990600" y="1295400"/>
            <a:ext cx="8001000" cy="5334000"/>
          </a:xfrm>
        </p:spPr>
        <p:txBody>
          <a:bodyPr/>
          <a:lstStyle/>
          <a:p>
            <a:pPr marL="0" indent="0">
              <a:buNone/>
            </a:pPr>
            <a:r>
              <a:rPr lang="en-US" sz="1800" dirty="0" smtClean="0"/>
              <a:t>Acknowledging the legitimate cross-over of policy and practical considerations between DJJ and DCF when it comes to child-on-child sexual abuse, the child welfare system must recognize that </a:t>
            </a:r>
            <a:r>
              <a:rPr lang="en-US" sz="1800" b="1" dirty="0" smtClean="0"/>
              <a:t>all of these children are victims </a:t>
            </a:r>
            <a:r>
              <a:rPr lang="en-US" sz="1800" dirty="0" smtClean="0"/>
              <a:t>and cannot regard such conduct as criminal or make arbitrary distinctions based upon age that are not based on sound child protection principles.</a:t>
            </a:r>
          </a:p>
          <a:p>
            <a:pPr marL="0" indent="0">
              <a:buNone/>
            </a:pPr>
            <a:endParaRPr lang="en-US" sz="1800" dirty="0" smtClean="0"/>
          </a:p>
          <a:p>
            <a:pPr marL="0" indent="0">
              <a:buNone/>
            </a:pPr>
            <a:r>
              <a:rPr lang="en-US" sz="1800" dirty="0" smtClean="0"/>
              <a:t>To that end, all definitions must be conformed to treat children in every type of substitute care facility equally.  For example:</a:t>
            </a:r>
          </a:p>
          <a:p>
            <a:pPr marL="0" indent="0">
              <a:buNone/>
            </a:pPr>
            <a:endParaRPr lang="en-US" sz="1800" dirty="0" smtClean="0"/>
          </a:p>
          <a:p>
            <a:pPr marL="347472" indent="-347472"/>
            <a:r>
              <a:rPr lang="en-US" sz="1800" dirty="0" smtClean="0"/>
              <a:t>In the child welfare system, </a:t>
            </a:r>
            <a:r>
              <a:rPr lang="en-US" sz="1800" b="1" dirty="0" smtClean="0"/>
              <a:t>child-on-child sexual abuse </a:t>
            </a:r>
            <a:r>
              <a:rPr lang="en-US" sz="1800" dirty="0" smtClean="0"/>
              <a:t>must be a concept that includes inappropriate sexual acts between any child in substitute care.</a:t>
            </a:r>
          </a:p>
          <a:p>
            <a:pPr marL="347472" indent="-347472"/>
            <a:endParaRPr lang="en-US" sz="1800" dirty="0" smtClean="0"/>
          </a:p>
          <a:p>
            <a:pPr marL="347472" indent="-347472"/>
            <a:r>
              <a:rPr lang="en-US" sz="1800" dirty="0" smtClean="0"/>
              <a:t>The term </a:t>
            </a:r>
            <a:r>
              <a:rPr lang="en-US" sz="1800" b="1" dirty="0" smtClean="0"/>
              <a:t>alleged juvenile sexual offender, </a:t>
            </a:r>
            <a:r>
              <a:rPr lang="en-US" sz="1800" dirty="0" smtClean="0"/>
              <a:t>an otherwise criminal concept, should be removed from the child welfare statutes and replaced with the more appropriate and revised definition for </a:t>
            </a:r>
            <a:r>
              <a:rPr lang="en-US" sz="1800" b="1" dirty="0" smtClean="0"/>
              <a:t>child-on-child sexual abuse</a:t>
            </a:r>
            <a:r>
              <a:rPr lang="en-US" sz="1800" dirty="0" smtClean="0"/>
              <a:t>.</a:t>
            </a:r>
            <a:endParaRPr lang="en-US" sz="1800" b="1" dirty="0" smtClean="0"/>
          </a:p>
          <a:p>
            <a:pPr marL="347472" indent="-347472">
              <a:buNone/>
            </a:pPr>
            <a:endParaRPr lang="en-US" sz="1800" dirty="0" smtClean="0"/>
          </a:p>
          <a:p>
            <a:pPr marL="347472" indent="-347472"/>
            <a:endParaRPr lang="en-US" sz="1800" dirty="0" smtClean="0"/>
          </a:p>
          <a:p>
            <a:pPr marL="347472" indent="-347472">
              <a:buNone/>
            </a:pPr>
            <a:endParaRPr lang="en-US" sz="1800" dirty="0" smtClean="0"/>
          </a:p>
          <a:p>
            <a:pPr marL="347472" indent="-347472">
              <a:buNone/>
            </a:pPr>
            <a:endParaRPr lang="en-US" sz="1800" dirty="0" smtClean="0"/>
          </a:p>
          <a:p>
            <a:pPr marL="347472" indent="-347472">
              <a:buNone/>
            </a:pPr>
            <a:endParaRPr lang="en-US" sz="1800" dirty="0" smtClean="0"/>
          </a:p>
          <a:p>
            <a:endParaRPr lang="en-US" sz="1800" dirty="0"/>
          </a:p>
        </p:txBody>
      </p:sp>
    </p:spTree>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Mandatory Acceptance by Abuse Hotline</a:t>
            </a:r>
            <a:br>
              <a:rPr lang="en-US" sz="3200" b="1" dirty="0" smtClean="0"/>
            </a:br>
            <a:r>
              <a:rPr lang="en-US" sz="3200" b="1" dirty="0" smtClean="0"/>
              <a:t>and Dual Child Welfare Investigations		</a:t>
            </a:r>
            <a:endParaRPr lang="en-US" sz="3200" b="1" dirty="0"/>
          </a:p>
        </p:txBody>
      </p:sp>
      <p:sp>
        <p:nvSpPr>
          <p:cNvPr id="3" name="Content Placeholder 2"/>
          <p:cNvSpPr>
            <a:spLocks noGrp="1"/>
          </p:cNvSpPr>
          <p:nvPr>
            <p:ph idx="1"/>
          </p:nvPr>
        </p:nvSpPr>
        <p:spPr>
          <a:xfrm>
            <a:off x="990600" y="3810000"/>
            <a:ext cx="8001000" cy="2819400"/>
          </a:xfrm>
        </p:spPr>
        <p:txBody>
          <a:bodyPr/>
          <a:lstStyle/>
          <a:p>
            <a:pPr marL="347472" indent="-347472"/>
            <a:r>
              <a:rPr lang="en-US" sz="1600" dirty="0" smtClean="0"/>
              <a:t>Given the nature of child-on-child sexual abuse, and the various factors to be evaluated, hotline personnel should not have discretion whether or not to accept a report.</a:t>
            </a:r>
          </a:p>
          <a:p>
            <a:pPr marL="347472" indent="-347472">
              <a:buNone/>
            </a:pPr>
            <a:endParaRPr lang="en-US" sz="1600" dirty="0" smtClean="0"/>
          </a:p>
          <a:p>
            <a:pPr marL="347472" indent="-347472"/>
            <a:r>
              <a:rPr lang="en-US" sz="1600" dirty="0" smtClean="0"/>
              <a:t>Mandatory reporting and acceptance is the most reliable method of capturing accurate data, tracking cases, and ensuring appropriate assessment, services, safety planning, and treatment. The system must be designed to ensure that current and accurate data is available at all times.</a:t>
            </a:r>
          </a:p>
          <a:p>
            <a:pPr marL="347472" indent="-347472"/>
            <a:endParaRPr lang="en-US" sz="1600" dirty="0" smtClean="0"/>
          </a:p>
          <a:p>
            <a:pPr marL="347472" indent="-347472">
              <a:buNone/>
            </a:pPr>
            <a:r>
              <a:rPr lang="en-US" sz="1600" i="1" dirty="0" smtClean="0"/>
              <a:t>See </a:t>
            </a:r>
            <a:r>
              <a:rPr lang="en-US" sz="1600" dirty="0" smtClean="0"/>
              <a:t>Appendix D:  Flowchart of Recommended Procedures</a:t>
            </a:r>
            <a:endParaRPr lang="en-US" sz="1600" i="1" dirty="0" smtClean="0"/>
          </a:p>
          <a:p>
            <a:pPr marL="347472" indent="-347472"/>
            <a:endParaRPr lang="en-US" sz="1600" dirty="0" smtClean="0"/>
          </a:p>
          <a:p>
            <a:pPr marL="347472" indent="-347472">
              <a:buNone/>
            </a:pPr>
            <a:endParaRPr lang="en-US" sz="1800" dirty="0" smtClean="0"/>
          </a:p>
          <a:p>
            <a:pPr marL="347472" indent="-347472"/>
            <a:endParaRPr lang="en-US" sz="1800" dirty="0" smtClean="0"/>
          </a:p>
          <a:p>
            <a:pPr marL="347472" indent="-347472"/>
            <a:endParaRPr lang="en-US" sz="1800" dirty="0" smtClean="0"/>
          </a:p>
        </p:txBody>
      </p:sp>
      <p:sp>
        <p:nvSpPr>
          <p:cNvPr id="1128" name="AutoShape 104"/>
          <p:cNvSpPr>
            <a:spLocks noChangeArrowheads="1"/>
          </p:cNvSpPr>
          <p:nvPr/>
        </p:nvSpPr>
        <p:spPr bwMode="auto">
          <a:xfrm>
            <a:off x="1676400" y="1295400"/>
            <a:ext cx="6477000" cy="9144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All reports mandatorily accepted for any allegation of child-on-child</a:t>
            </a:r>
            <a:r>
              <a:rPr kumimoji="0" lang="en-US" sz="2400" b="0" i="0" u="none" strike="noStrike" cap="none" normalizeH="0" dirty="0" smtClean="0">
                <a:ln>
                  <a:noFill/>
                </a:ln>
                <a:solidFill>
                  <a:schemeClr val="tx1"/>
                </a:solidFill>
                <a:effectLst/>
                <a:latin typeface="Calibri" pitchFamily="34" charset="0"/>
              </a:rPr>
              <a:t> </a:t>
            </a:r>
            <a:r>
              <a:rPr kumimoji="0" lang="en-US" sz="2400" b="0" i="0" u="none" strike="noStrike" cap="none" normalizeH="0" baseline="0" dirty="0" smtClean="0">
                <a:ln>
                  <a:noFill/>
                </a:ln>
                <a:solidFill>
                  <a:schemeClr val="tx1"/>
                </a:solidFill>
                <a:effectLst/>
                <a:latin typeface="Calibri" pitchFamily="34" charset="0"/>
              </a:rPr>
              <a:t>sexual activity while in state care</a:t>
            </a:r>
            <a:endParaRPr kumimoji="0" lang="en-US" sz="2400" b="0" i="0" u="none" strike="noStrike" cap="none" normalizeH="0" baseline="0" dirty="0" smtClean="0">
              <a:ln>
                <a:noFill/>
              </a:ln>
              <a:solidFill>
                <a:schemeClr val="tx1"/>
              </a:solidFill>
              <a:effectLst/>
              <a:latin typeface="Arial" pitchFamily="34" charset="0"/>
            </a:endParaRPr>
          </a:p>
        </p:txBody>
      </p:sp>
      <p:sp>
        <p:nvSpPr>
          <p:cNvPr id="5" name="AutoShape 2"/>
          <p:cNvSpPr>
            <a:spLocks noChangeArrowheads="1"/>
          </p:cNvSpPr>
          <p:nvPr/>
        </p:nvSpPr>
        <p:spPr bwMode="auto">
          <a:xfrm>
            <a:off x="1295400" y="2438400"/>
            <a:ext cx="3429000" cy="1143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CPIS investigates child-on-child</a:t>
            </a:r>
            <a:r>
              <a:rPr kumimoji="0" lang="en-US" sz="2400" b="0" i="0" u="none" strike="noStrike" cap="none" normalizeH="0" dirty="0" smtClean="0">
                <a:ln>
                  <a:noFill/>
                </a:ln>
                <a:solidFill>
                  <a:schemeClr val="tx1"/>
                </a:solidFill>
                <a:effectLst/>
                <a:latin typeface="Calibri" pitchFamily="34" charset="0"/>
              </a:rPr>
              <a:t> abuse </a:t>
            </a:r>
            <a:r>
              <a:rPr kumimoji="0" lang="en-US" sz="2400" b="0" i="0" u="none" strike="noStrike" cap="none" normalizeH="0" baseline="0" dirty="0" smtClean="0">
                <a:ln>
                  <a:noFill/>
                </a:ln>
                <a:solidFill>
                  <a:schemeClr val="tx1"/>
                </a:solidFill>
                <a:effectLst/>
                <a:latin typeface="Calibri" pitchFamily="34" charset="0"/>
              </a:rPr>
              <a:t>as special conditions</a:t>
            </a:r>
            <a:endParaRPr kumimoji="0" lang="en-US" sz="2400" b="0" i="0" u="none" strike="noStrike" cap="none" normalizeH="0" baseline="0" dirty="0" smtClean="0">
              <a:ln>
                <a:noFill/>
              </a:ln>
              <a:solidFill>
                <a:schemeClr val="tx1"/>
              </a:solidFill>
              <a:effectLst/>
              <a:latin typeface="Arial" pitchFamily="34" charset="0"/>
            </a:endParaRPr>
          </a:p>
        </p:txBody>
      </p:sp>
      <p:sp>
        <p:nvSpPr>
          <p:cNvPr id="6" name="AutoShape 3"/>
          <p:cNvSpPr>
            <a:spLocks noChangeArrowheads="1"/>
          </p:cNvSpPr>
          <p:nvPr/>
        </p:nvSpPr>
        <p:spPr bwMode="auto">
          <a:xfrm>
            <a:off x="5029200" y="2438400"/>
            <a:ext cx="3657600" cy="11430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CPIS investigates foster care provider for failure to supervise</a:t>
            </a:r>
            <a:endParaRPr kumimoji="0" lang="en-US" sz="2400" b="0" i="0" u="none" strike="noStrike" cap="none" normalizeH="0" baseline="0" dirty="0" smtClean="0">
              <a:ln>
                <a:noFill/>
              </a:ln>
              <a:solidFill>
                <a:schemeClr val="tx1"/>
              </a:solidFill>
              <a:effectLst/>
              <a:latin typeface="Arial" pitchFamily="34" charset="0"/>
            </a:endParaRPr>
          </a:p>
        </p:txBody>
      </p:sp>
      <p:cxnSp>
        <p:nvCxnSpPr>
          <p:cNvPr id="46" name="Straight Arrow Connector 45"/>
          <p:cNvCxnSpPr/>
          <p:nvPr/>
        </p:nvCxnSpPr>
        <p:spPr bwMode="auto">
          <a:xfrm rot="5400000">
            <a:off x="2629694" y="2323306"/>
            <a:ext cx="2286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 name="Straight Arrow Connector 47"/>
          <p:cNvCxnSpPr/>
          <p:nvPr/>
        </p:nvCxnSpPr>
        <p:spPr bwMode="auto">
          <a:xfrm rot="5400000">
            <a:off x="6972300" y="2324100"/>
            <a:ext cx="2286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i="1" dirty="0" smtClean="0"/>
              <a:t>A Study of Sexual Assault Among Foster Children in Florida (1991)</a:t>
            </a:r>
            <a:endParaRPr lang="en-US" sz="3200" b="1" dirty="0"/>
          </a:p>
        </p:txBody>
      </p:sp>
      <p:sp>
        <p:nvSpPr>
          <p:cNvPr id="3" name="Content Placeholder 2"/>
          <p:cNvSpPr>
            <a:spLocks noGrp="1"/>
          </p:cNvSpPr>
          <p:nvPr>
            <p:ph idx="1"/>
          </p:nvPr>
        </p:nvSpPr>
        <p:spPr>
          <a:xfrm>
            <a:off x="990600" y="1219200"/>
            <a:ext cx="8001000" cy="5410200"/>
          </a:xfrm>
        </p:spPr>
        <p:txBody>
          <a:bodyPr/>
          <a:lstStyle/>
          <a:p>
            <a:pPr>
              <a:buFont typeface="+mj-lt"/>
              <a:buAutoNum type="arabicPeriod"/>
            </a:pPr>
            <a:r>
              <a:rPr lang="en-US" sz="1800" dirty="0" smtClean="0"/>
              <a:t>9.5 percent (1,168) of children in foster care had engaged in sexual behavior that was of concern to the foster care counselor;</a:t>
            </a:r>
          </a:p>
          <a:p>
            <a:pPr>
              <a:buFont typeface="+mj-lt"/>
              <a:buAutoNum type="arabicPeriod"/>
            </a:pPr>
            <a:endParaRPr lang="en-US" sz="1800" dirty="0" smtClean="0"/>
          </a:p>
          <a:p>
            <a:pPr>
              <a:buFont typeface="+mj-lt"/>
              <a:buAutoNum type="arabicPeriod"/>
            </a:pPr>
            <a:r>
              <a:rPr lang="en-US" sz="1800" dirty="0" smtClean="0"/>
              <a:t>Foster care counselors identified 200 children who had sexually assaulted another child within the previous 12 months; and</a:t>
            </a:r>
          </a:p>
          <a:p>
            <a:pPr>
              <a:buFont typeface="+mj-lt"/>
              <a:buAutoNum type="arabicPeriod"/>
            </a:pPr>
            <a:endParaRPr lang="en-US" sz="1800" dirty="0" smtClean="0"/>
          </a:p>
          <a:p>
            <a:pPr>
              <a:buFont typeface="+mj-lt"/>
              <a:buAutoNum type="arabicPeriod"/>
            </a:pPr>
            <a:r>
              <a:rPr lang="en-US" sz="1800" dirty="0" smtClean="0"/>
              <a:t>147 placement disruptions were reported by foster care workers to have occurred as a result of a foster child sexually assaulting another child.</a:t>
            </a:r>
          </a:p>
          <a:p>
            <a:pPr>
              <a:buFont typeface="+mj-lt"/>
              <a:buAutoNum type="arabicPeriod"/>
            </a:pPr>
            <a:endParaRPr lang="en-US" sz="1800" dirty="0" smtClean="0"/>
          </a:p>
          <a:p>
            <a:pPr>
              <a:buFont typeface="+mj-lt"/>
              <a:buAutoNum type="arabicPeriod"/>
            </a:pPr>
            <a:r>
              <a:rPr lang="en-US" sz="1800" dirty="0" smtClean="0"/>
              <a:t>Under-reporting of child-on-child sexual abuse because there were no laws requiring reporting and tracking of sexual assault perpetrated by a child in custody.  FPSS system only included reports where alleged perpetrator was in a caregiver capacity, so assaults among foster children were not included in the system.</a:t>
            </a:r>
          </a:p>
          <a:p>
            <a:pPr>
              <a:buFont typeface="+mj-lt"/>
              <a:buAutoNum type="arabicPeriod"/>
            </a:pPr>
            <a:endParaRPr lang="en-US" sz="1800" dirty="0" smtClean="0"/>
          </a:p>
          <a:p>
            <a:pPr>
              <a:buFont typeface="+mj-lt"/>
              <a:buAutoNum type="arabicPeriod"/>
            </a:pPr>
            <a:r>
              <a:rPr lang="en-US" sz="1800" dirty="0" smtClean="0"/>
              <a:t>98 percent of foster care counselors indicated specialized foster care placements for aggressors and victims were either not available at all or on an extremely limited basis.</a:t>
            </a: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Special Conditions Investigation of Child-on-Child Abuse</a:t>
            </a:r>
            <a:endParaRPr lang="en-US" sz="3200" b="1" dirty="0"/>
          </a:p>
        </p:txBody>
      </p:sp>
      <p:sp>
        <p:nvSpPr>
          <p:cNvPr id="8" name="Content Placeholder 7"/>
          <p:cNvSpPr>
            <a:spLocks noGrp="1"/>
          </p:cNvSpPr>
          <p:nvPr>
            <p:ph sz="half" idx="2"/>
          </p:nvPr>
        </p:nvSpPr>
        <p:spPr>
          <a:xfrm>
            <a:off x="5067300" y="1371600"/>
            <a:ext cx="3924300" cy="5181600"/>
          </a:xfrm>
        </p:spPr>
        <p:txBody>
          <a:bodyPr/>
          <a:lstStyle/>
          <a:p>
            <a:r>
              <a:rPr lang="en-US" sz="1800" dirty="0" smtClean="0"/>
              <a:t>Based upon the Task Force Recommendations, the delinquency statutes were revised to require only certified and </a:t>
            </a:r>
            <a:r>
              <a:rPr lang="en-US" sz="1800" b="1" dirty="0" smtClean="0"/>
              <a:t>qualified professionals </a:t>
            </a:r>
            <a:r>
              <a:rPr lang="en-US" sz="1800" dirty="0" smtClean="0"/>
              <a:t>to conduct assessments.  </a:t>
            </a:r>
          </a:p>
          <a:p>
            <a:pPr>
              <a:buNone/>
            </a:pPr>
            <a:endParaRPr lang="en-US" sz="1800" dirty="0" smtClean="0"/>
          </a:p>
          <a:p>
            <a:r>
              <a:rPr lang="en-US" sz="1800" dirty="0" smtClean="0"/>
              <a:t>The child welfare statutes should also be revised to include the same requirement.</a:t>
            </a:r>
          </a:p>
          <a:p>
            <a:pPr>
              <a:buNone/>
            </a:pPr>
            <a:endParaRPr lang="en-US" sz="1800" dirty="0" smtClean="0"/>
          </a:p>
          <a:p>
            <a:r>
              <a:rPr lang="en-US" sz="1800" dirty="0" smtClean="0"/>
              <a:t>Only upon the conclusions of qualified professionals can CPIS accurately assess the actions to be taken from a child welfare standpoint</a:t>
            </a:r>
          </a:p>
          <a:p>
            <a:endParaRPr lang="en-US" sz="1600" dirty="0" smtClean="0"/>
          </a:p>
          <a:p>
            <a:pPr>
              <a:buNone/>
            </a:pPr>
            <a:endParaRPr lang="en-US" sz="1600" dirty="0"/>
          </a:p>
        </p:txBody>
      </p:sp>
      <p:sp>
        <p:nvSpPr>
          <p:cNvPr id="3074" name="AutoShape 2"/>
          <p:cNvSpPr>
            <a:spLocks noChangeArrowheads="1"/>
          </p:cNvSpPr>
          <p:nvPr/>
        </p:nvSpPr>
        <p:spPr bwMode="auto">
          <a:xfrm>
            <a:off x="1066800" y="1371600"/>
            <a:ext cx="3886200" cy="14478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b="0" i="0" u="none" strike="noStrike" cap="none" normalizeH="0" baseline="0" dirty="0" smtClean="0">
                <a:ln>
                  <a:noFill/>
                </a:ln>
                <a:solidFill>
                  <a:schemeClr val="tx1"/>
                </a:solidFill>
                <a:effectLst/>
                <a:latin typeface="Calibri" pitchFamily="34" charset="0"/>
              </a:rPr>
              <a:t>Unless it is abundantly clear that the report was false, both children should be immediately referred for preliminary assessment by qualified professional</a:t>
            </a:r>
            <a:endParaRPr kumimoji="0" lang="en-US" b="0" i="0" u="none" strike="noStrike" cap="none" normalizeH="0" baseline="0" dirty="0" smtClean="0">
              <a:ln>
                <a:noFill/>
              </a:ln>
              <a:solidFill>
                <a:schemeClr val="tx1"/>
              </a:solidFill>
              <a:effectLst/>
              <a:latin typeface="Arial" pitchFamily="34" charset="0"/>
            </a:endParaRPr>
          </a:p>
        </p:txBody>
      </p:sp>
      <p:sp>
        <p:nvSpPr>
          <p:cNvPr id="3075" name="AutoShape 3"/>
          <p:cNvSpPr>
            <a:spLocks noChangeArrowheads="1"/>
          </p:cNvSpPr>
          <p:nvPr/>
        </p:nvSpPr>
        <p:spPr bwMode="auto">
          <a:xfrm>
            <a:off x="1066800" y="2971800"/>
            <a:ext cx="3886200" cy="16002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b="0" i="0" u="none" strike="noStrike" cap="none" normalizeH="0" baseline="0" dirty="0" smtClean="0">
                <a:ln>
                  <a:noFill/>
                </a:ln>
                <a:solidFill>
                  <a:schemeClr val="tx1"/>
                </a:solidFill>
                <a:effectLst/>
                <a:latin typeface="Calibri" pitchFamily="34" charset="0"/>
              </a:rPr>
              <a:t>Assessment determines</a:t>
            </a:r>
            <a:r>
              <a:rPr kumimoji="0" lang="en-US" b="0" i="0" u="none" strike="noStrike" cap="none" normalizeH="0" dirty="0" smtClean="0">
                <a:ln>
                  <a:noFill/>
                </a:ln>
                <a:solidFill>
                  <a:schemeClr val="tx1"/>
                </a:solidFill>
                <a:effectLst/>
                <a:latin typeface="Calibri" pitchFamily="34" charset="0"/>
              </a:rPr>
              <a:t> </a:t>
            </a:r>
            <a:r>
              <a:rPr lang="en-US" dirty="0" smtClean="0">
                <a:latin typeface="Calibri" pitchFamily="34" charset="0"/>
              </a:rPr>
              <a:t>true </a:t>
            </a:r>
            <a:r>
              <a:rPr kumimoji="0" lang="en-US" b="0" i="0" u="none" strike="noStrike" cap="none" normalizeH="0" baseline="0" dirty="0" smtClean="0">
                <a:ln>
                  <a:noFill/>
                </a:ln>
                <a:solidFill>
                  <a:schemeClr val="tx1"/>
                </a:solidFill>
                <a:effectLst/>
                <a:latin typeface="Calibri" pitchFamily="34" charset="0"/>
              </a:rPr>
              <a:t>nature of the act—normal/healthy sexual behavior, sexual reactivity, sexual aggression, deviant behavior, consent issues, etc.</a:t>
            </a:r>
            <a:endParaRPr kumimoji="0" lang="en-US" b="0" i="0" u="none" strike="noStrike" cap="none" normalizeH="0" baseline="0" dirty="0" smtClean="0">
              <a:ln>
                <a:noFill/>
              </a:ln>
              <a:solidFill>
                <a:schemeClr val="tx1"/>
              </a:solidFill>
              <a:effectLst/>
              <a:latin typeface="Arial" pitchFamily="34" charset="0"/>
            </a:endParaRPr>
          </a:p>
        </p:txBody>
      </p:sp>
      <p:sp>
        <p:nvSpPr>
          <p:cNvPr id="3076" name="AutoShape 4"/>
          <p:cNvSpPr>
            <a:spLocks noChangeArrowheads="1"/>
          </p:cNvSpPr>
          <p:nvPr/>
        </p:nvSpPr>
        <p:spPr bwMode="auto">
          <a:xfrm>
            <a:off x="1066800" y="4724400"/>
            <a:ext cx="3886200" cy="18288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b="0" i="0" u="none" strike="noStrike" cap="none" normalizeH="0" baseline="0" smtClean="0">
                <a:ln>
                  <a:noFill/>
                </a:ln>
                <a:solidFill>
                  <a:schemeClr val="tx1"/>
                </a:solidFill>
                <a:effectLst/>
                <a:latin typeface="Calibri" pitchFamily="34" charset="0"/>
              </a:rPr>
              <a:t>The prelim assessment will serve as basis for all further actions by CPI.  Safety of other children, appropriate identifier placed in statewide tracking system, safety plans, need for complete assessment, and ultimately treatment.</a:t>
            </a:r>
            <a:endParaRPr kumimoji="0" lang="en-US" b="0" i="0" u="none" strike="noStrike" cap="none" normalizeH="0" baseline="0" smtClean="0">
              <a:ln>
                <a:noFill/>
              </a:ln>
              <a:solidFill>
                <a:schemeClr val="tx1"/>
              </a:solidFill>
              <a:effectLst/>
              <a:latin typeface="Arial" pitchFamily="34" charset="0"/>
            </a:endParaRPr>
          </a:p>
        </p:txBody>
      </p:sp>
      <p:cxnSp>
        <p:nvCxnSpPr>
          <p:cNvPr id="9" name="Straight Arrow Connector 8"/>
          <p:cNvCxnSpPr/>
          <p:nvPr/>
        </p:nvCxnSpPr>
        <p:spPr bwMode="auto">
          <a:xfrm rot="5400000">
            <a:off x="2819400" y="2895600"/>
            <a:ext cx="152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rot="5400000">
            <a:off x="2819400" y="4648200"/>
            <a:ext cx="152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Require Qualified Professionals for Assessment and Treatment</a:t>
            </a:r>
            <a:endParaRPr lang="en-US" sz="3200" b="1" dirty="0"/>
          </a:p>
        </p:txBody>
      </p:sp>
      <p:sp>
        <p:nvSpPr>
          <p:cNvPr id="3" name="Content Placeholder 2"/>
          <p:cNvSpPr>
            <a:spLocks noGrp="1"/>
          </p:cNvSpPr>
          <p:nvPr>
            <p:ph idx="1"/>
          </p:nvPr>
        </p:nvSpPr>
        <p:spPr>
          <a:xfrm>
            <a:off x="990600" y="1219200"/>
            <a:ext cx="7924800" cy="5410200"/>
          </a:xfrm>
        </p:spPr>
        <p:txBody>
          <a:bodyPr/>
          <a:lstStyle/>
          <a:p>
            <a:r>
              <a:rPr lang="en-US" sz="1800" dirty="0" smtClean="0"/>
              <a:t>It is imperative that the statutes require qualified practitioners to conduct assessments and provide treatment for all children involved in child-on-child sexual abuse.</a:t>
            </a:r>
          </a:p>
          <a:p>
            <a:pPr>
              <a:buNone/>
            </a:pPr>
            <a:endParaRPr lang="en-US" sz="1800" dirty="0" smtClean="0"/>
          </a:p>
          <a:p>
            <a:r>
              <a:rPr lang="en-US" sz="1800" dirty="0" smtClean="0"/>
              <a:t>Currently, child protective investigators are conducting and closing investigations without possessing the requisite skills to accurately make conclusions about the particular children involved.</a:t>
            </a:r>
          </a:p>
          <a:p>
            <a:endParaRPr lang="en-US" sz="1800" dirty="0" smtClean="0"/>
          </a:p>
          <a:p>
            <a:r>
              <a:rPr lang="en-US" sz="1800" dirty="0" smtClean="0"/>
              <a:t>The practice of juvenile sexual offender  therapy is regulated by §§ 490.0144 and 490.0145, Florida Statutes.  In accordance with the authority granted in the statutes, the Board of Psychology promulgated rule 64B19-18.0025, which establishes the minimum requirements for practicing juvenile sexual offender therapy.  </a:t>
            </a:r>
            <a:r>
              <a:rPr lang="en-US" sz="1800" i="1" dirty="0" smtClean="0"/>
              <a:t>See </a:t>
            </a:r>
            <a:r>
              <a:rPr lang="en-US" sz="1800" dirty="0" smtClean="0"/>
              <a:t>Appendix E for complete rule.</a:t>
            </a:r>
            <a:endParaRPr lang="en-US" sz="1800" i="1" dirty="0" smtClean="0"/>
          </a:p>
          <a:p>
            <a:pPr>
              <a:buNone/>
            </a:pPr>
            <a:endParaRPr lang="en-US" sz="1800" dirty="0" smtClean="0"/>
          </a:p>
          <a:p>
            <a:r>
              <a:rPr lang="en-US" sz="1800" dirty="0" smtClean="0"/>
              <a:t>At a minimum, these requirements should be adopted into the child welfare statutes.  However, additional criteria should be established that is specific to the complexities of child-on-child sexual abuse.</a:t>
            </a:r>
            <a:endParaRPr lang="en-US" sz="1800" dirty="0"/>
          </a:p>
        </p:txBody>
      </p:sp>
    </p:spTree>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Investigation of Responsible Caregivers</a:t>
            </a:r>
            <a:endParaRPr lang="en-US" sz="3200" b="1" dirty="0"/>
          </a:p>
        </p:txBody>
      </p:sp>
      <p:sp>
        <p:nvSpPr>
          <p:cNvPr id="8" name="Content Placeholder 7"/>
          <p:cNvSpPr>
            <a:spLocks noGrp="1"/>
          </p:cNvSpPr>
          <p:nvPr>
            <p:ph sz="half" idx="2"/>
          </p:nvPr>
        </p:nvSpPr>
        <p:spPr>
          <a:xfrm>
            <a:off x="5029200" y="1752600"/>
            <a:ext cx="3924300" cy="4191000"/>
          </a:xfrm>
        </p:spPr>
        <p:txBody>
          <a:bodyPr/>
          <a:lstStyle/>
          <a:p>
            <a:r>
              <a:rPr lang="en-US" sz="1800" dirty="0" smtClean="0"/>
              <a:t>The statutes and rules should establish a framework for child protective investigations of all responsible caregivers, including lead agencies, shelters, foster homes, group homes, and residential treatment facilities</a:t>
            </a:r>
          </a:p>
          <a:p>
            <a:pPr>
              <a:buNone/>
            </a:pPr>
            <a:endParaRPr lang="en-US" sz="1800" dirty="0" smtClean="0"/>
          </a:p>
          <a:p>
            <a:r>
              <a:rPr lang="en-US" sz="1800" dirty="0" smtClean="0"/>
              <a:t>This framework should be specific to the unique issues of child-on-child abuse to accurately determine if it is the result of caregiver neglect.</a:t>
            </a:r>
          </a:p>
          <a:p>
            <a:endParaRPr lang="en-US" sz="1800" dirty="0" smtClean="0"/>
          </a:p>
          <a:p>
            <a:pPr>
              <a:buNone/>
            </a:pPr>
            <a:endParaRPr lang="en-US" sz="1800" dirty="0"/>
          </a:p>
        </p:txBody>
      </p:sp>
      <p:sp>
        <p:nvSpPr>
          <p:cNvPr id="4098" name="AutoShape 2"/>
          <p:cNvSpPr>
            <a:spLocks noChangeArrowheads="1"/>
          </p:cNvSpPr>
          <p:nvPr/>
        </p:nvSpPr>
        <p:spPr bwMode="auto">
          <a:xfrm>
            <a:off x="1143000" y="1524000"/>
            <a:ext cx="3657600" cy="2238376"/>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There must be reliable data in the state system of how many times child-on-child sexual activity is reported for a particular provider.</a:t>
            </a:r>
            <a:endParaRPr kumimoji="0" lang="en-US" sz="2400" b="0" i="0" u="none" strike="noStrike" cap="none" normalizeH="0" baseline="0" dirty="0" smtClean="0">
              <a:ln>
                <a:noFill/>
              </a:ln>
              <a:solidFill>
                <a:schemeClr val="tx1"/>
              </a:solidFill>
              <a:effectLst/>
              <a:latin typeface="Arial" pitchFamily="34" charset="0"/>
            </a:endParaRPr>
          </a:p>
        </p:txBody>
      </p:sp>
      <p:sp>
        <p:nvSpPr>
          <p:cNvPr id="4099" name="AutoShape 3"/>
          <p:cNvSpPr>
            <a:spLocks noChangeArrowheads="1"/>
          </p:cNvSpPr>
          <p:nvPr/>
        </p:nvSpPr>
        <p:spPr bwMode="auto">
          <a:xfrm>
            <a:off x="1143000" y="4191000"/>
            <a:ext cx="3657600" cy="2057400"/>
          </a:xfrm>
          <a:prstGeom prst="flowChartProcess">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rPr>
              <a:t>CPIS should utilize this information in evaluating whether</a:t>
            </a:r>
            <a:r>
              <a:rPr kumimoji="0" lang="en-US" sz="2400" b="0" i="0" u="none" strike="noStrike" cap="none" normalizeH="0" dirty="0" smtClean="0">
                <a:ln>
                  <a:noFill/>
                </a:ln>
                <a:solidFill>
                  <a:schemeClr val="tx1"/>
                </a:solidFill>
                <a:effectLst/>
                <a:latin typeface="Calibri" pitchFamily="34" charset="0"/>
              </a:rPr>
              <a:t> </a:t>
            </a:r>
            <a:r>
              <a:rPr kumimoji="0" lang="en-US" sz="2400" b="0" i="0" u="none" strike="noStrike" cap="none" normalizeH="0" baseline="0" dirty="0" smtClean="0">
                <a:ln>
                  <a:noFill/>
                </a:ln>
                <a:solidFill>
                  <a:schemeClr val="tx1"/>
                </a:solidFill>
                <a:effectLst/>
                <a:latin typeface="Calibri" pitchFamily="34" charset="0"/>
              </a:rPr>
              <a:t>there</a:t>
            </a:r>
            <a:r>
              <a:rPr kumimoji="0" lang="en-US" sz="2400" b="0" i="0" u="none" strike="noStrike" cap="none" normalizeH="0" dirty="0" smtClean="0">
                <a:ln>
                  <a:noFill/>
                </a:ln>
                <a:solidFill>
                  <a:schemeClr val="tx1"/>
                </a:solidFill>
                <a:effectLst/>
                <a:latin typeface="Calibri" pitchFamily="34" charset="0"/>
              </a:rPr>
              <a:t> is inadequate supervision.</a:t>
            </a:r>
            <a:endParaRPr kumimoji="0" lang="en-US" sz="2400" b="0" i="0" u="none" strike="noStrike" cap="none" normalizeH="0" baseline="0" dirty="0" smtClean="0">
              <a:ln>
                <a:noFill/>
              </a:ln>
              <a:solidFill>
                <a:schemeClr val="tx1"/>
              </a:solidFill>
              <a:effectLst/>
              <a:latin typeface="Arial" pitchFamily="34" charset="0"/>
            </a:endParaRPr>
          </a:p>
        </p:txBody>
      </p:sp>
      <p:cxnSp>
        <p:nvCxnSpPr>
          <p:cNvPr id="7" name="Straight Arrow Connector 6"/>
          <p:cNvCxnSpPr>
            <a:stCxn id="4098" idx="2"/>
          </p:cNvCxnSpPr>
          <p:nvPr/>
        </p:nvCxnSpPr>
        <p:spPr bwMode="auto">
          <a:xfrm rot="5400000">
            <a:off x="2757488" y="3976688"/>
            <a:ext cx="428624"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Codify DCF’s Operating Procedure 175-88 to Mandate Compliance</a:t>
            </a:r>
            <a:endParaRPr lang="en-US" sz="3200" b="1" dirty="0"/>
          </a:p>
        </p:txBody>
      </p:sp>
      <p:sp>
        <p:nvSpPr>
          <p:cNvPr id="3" name="Content Placeholder 2"/>
          <p:cNvSpPr>
            <a:spLocks noGrp="1"/>
          </p:cNvSpPr>
          <p:nvPr>
            <p:ph idx="1"/>
          </p:nvPr>
        </p:nvSpPr>
        <p:spPr>
          <a:xfrm>
            <a:off x="990600" y="1295400"/>
            <a:ext cx="8001000" cy="5257800"/>
          </a:xfrm>
        </p:spPr>
        <p:txBody>
          <a:bodyPr/>
          <a:lstStyle/>
          <a:p>
            <a:pPr marL="347472" indent="-347472"/>
            <a:r>
              <a:rPr lang="en-US" sz="1800" dirty="0" smtClean="0"/>
              <a:t>CFOP 175-88 established a plan to address child-on-child sexual abuse in substitute care.  Although it was established in 1999, it provides a comprehensive framework to address many of the concerns regarding identification, assessment, safety plans, treatment, and appropriate placements. </a:t>
            </a:r>
          </a:p>
          <a:p>
            <a:pPr marL="347472" indent="-347472"/>
            <a:endParaRPr lang="en-US" sz="1800" dirty="0" smtClean="0"/>
          </a:p>
          <a:p>
            <a:pPr marL="347472" indent="-347472"/>
            <a:r>
              <a:rPr lang="en-US" sz="1800" dirty="0" smtClean="0"/>
              <a:t>Parts of the policy have been adopted by rule 65C-28.004 regarding placement of children who are victims of sexual abuse, alleged juvenile sexual offenders, exhibiting sexually inappropriate behaviors, or who are sexually reactive.   However, the rule is rendered meaningless in many cases because children are never appropriately identified as such.</a:t>
            </a:r>
          </a:p>
          <a:p>
            <a:pPr marL="347472" indent="-347472">
              <a:buNone/>
            </a:pPr>
            <a:endParaRPr lang="en-US" sz="1800" dirty="0" smtClean="0"/>
          </a:p>
          <a:p>
            <a:pPr marL="347472" indent="-347472"/>
            <a:r>
              <a:rPr lang="en-US" sz="1800" dirty="0" smtClean="0"/>
              <a:t>Because of changes in policies and interpretations, this operating procedure is often not followed.  It is time to update this comprehensive framework and give it the force of law so that changes in agency policy and various administrative rules cannot interfere with the basic principles of ensuring children’s safety while in state care.</a:t>
            </a:r>
          </a:p>
          <a:p>
            <a:pPr marL="347472" indent="-347472"/>
            <a:endParaRPr lang="en-US" sz="1800" dirty="0" smtClean="0"/>
          </a:p>
          <a:p>
            <a:pPr marL="347472" indent="-347472"/>
            <a:endParaRPr lang="en-US" sz="1800" dirty="0" smtClean="0"/>
          </a:p>
          <a:p>
            <a:pPr marL="347472" indent="-347472"/>
            <a:endParaRPr lang="en-US" sz="1800" dirty="0" smtClean="0"/>
          </a:p>
          <a:p>
            <a:pPr marL="347472" indent="-347472">
              <a:buNone/>
            </a:pPr>
            <a:endParaRPr lang="en-US" sz="1800" dirty="0" smtClean="0"/>
          </a:p>
        </p:txBody>
      </p:sp>
    </p:spTree>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839200" cy="838200"/>
          </a:xfrm>
        </p:spPr>
        <p:txBody>
          <a:bodyPr/>
          <a:lstStyle/>
          <a:p>
            <a:r>
              <a:rPr lang="en-US" sz="3200" b="1" dirty="0" smtClean="0"/>
              <a:t>Provide Advanced Training and Education</a:t>
            </a:r>
            <a:endParaRPr lang="en-US" sz="3200" b="1" dirty="0"/>
          </a:p>
        </p:txBody>
      </p:sp>
      <p:sp>
        <p:nvSpPr>
          <p:cNvPr id="3" name="Content Placeholder 2"/>
          <p:cNvSpPr>
            <a:spLocks noGrp="1"/>
          </p:cNvSpPr>
          <p:nvPr>
            <p:ph idx="1"/>
          </p:nvPr>
        </p:nvSpPr>
        <p:spPr>
          <a:xfrm>
            <a:off x="990600" y="2362200"/>
            <a:ext cx="8001000" cy="2514600"/>
          </a:xfrm>
        </p:spPr>
        <p:txBody>
          <a:bodyPr/>
          <a:lstStyle/>
          <a:p>
            <a:pPr marL="347472" indent="-347472"/>
            <a:r>
              <a:rPr lang="en-US" sz="1800" dirty="0" smtClean="0"/>
              <a:t>DCF and CBCs must provide training and education to staff and foster care providers on all issues relevant to child-on-child sexual abuse, including reporting requirements.</a:t>
            </a:r>
          </a:p>
          <a:p>
            <a:pPr marL="347472" indent="-347472"/>
            <a:endParaRPr lang="en-US" sz="1800" dirty="0" smtClean="0"/>
          </a:p>
          <a:p>
            <a:pPr marL="347472" indent="-347472"/>
            <a:r>
              <a:rPr lang="en-US" sz="1800" dirty="0" smtClean="0"/>
              <a:t>CPIs must be provided advanced training in the complexities of child-on-child sexual abuse.  </a:t>
            </a:r>
          </a:p>
          <a:p>
            <a:pPr marL="347472" indent="-347472"/>
            <a:endParaRPr lang="en-US" sz="1800" dirty="0" smtClean="0"/>
          </a:p>
          <a:p>
            <a:pPr marL="347472" indent="-347472">
              <a:buNone/>
            </a:pPr>
            <a:endParaRPr lang="en-US" sz="1800" dirty="0" smtClean="0"/>
          </a:p>
          <a:p>
            <a:pPr marL="347472" indent="-347472">
              <a:buNone/>
            </a:pPr>
            <a:endParaRPr lang="en-US" sz="1800" dirty="0" smtClean="0"/>
          </a:p>
          <a:p>
            <a:endParaRPr lang="en-US" sz="1800"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Legislative and Administrative Changes Resulting from the 1991 Study</a:t>
            </a:r>
            <a:endParaRPr lang="en-US" sz="3200" b="1" dirty="0"/>
          </a:p>
        </p:txBody>
      </p:sp>
      <p:sp>
        <p:nvSpPr>
          <p:cNvPr id="3" name="Content Placeholder 2"/>
          <p:cNvSpPr>
            <a:spLocks noGrp="1"/>
          </p:cNvSpPr>
          <p:nvPr>
            <p:ph idx="1"/>
          </p:nvPr>
        </p:nvSpPr>
        <p:spPr>
          <a:xfrm>
            <a:off x="990600" y="2286000"/>
            <a:ext cx="8001000" cy="2590800"/>
          </a:xfrm>
        </p:spPr>
        <p:txBody>
          <a:bodyPr/>
          <a:lstStyle/>
          <a:p>
            <a:r>
              <a:rPr lang="en-US" sz="1800" dirty="0" smtClean="0"/>
              <a:t>In 1992, DCF promulgated rule 10M-6.132, later amended to rule 65C-13.015, Florida Administrative Code, establishing procedures for reporting, investigating, assessing, treating, and placing children who are involved in incidents of child-on-child sexual abuse.</a:t>
            </a:r>
          </a:p>
          <a:p>
            <a:pPr>
              <a:buNone/>
            </a:pPr>
            <a:endParaRPr lang="en-US" sz="1800" dirty="0" smtClean="0"/>
          </a:p>
          <a:p>
            <a:r>
              <a:rPr lang="en-US" sz="1800" dirty="0" smtClean="0"/>
              <a:t>In 1994, the Legislature amended the statutes regarding mandatory reporting to the Abuse Hotline (currently § 39.201) to include child-on-child sexual abuse.  </a:t>
            </a:r>
          </a:p>
        </p:txBody>
      </p:sp>
      <p:sp>
        <p:nvSpPr>
          <p:cNvPr id="4" name="TextBox 3"/>
          <p:cNvSpPr txBox="1"/>
          <p:nvPr/>
        </p:nvSpPr>
        <p:spPr>
          <a:xfrm>
            <a:off x="1066800" y="5486400"/>
            <a:ext cx="5334000" cy="584775"/>
          </a:xfrm>
          <a:prstGeom prst="rect">
            <a:avLst/>
          </a:prstGeom>
          <a:noFill/>
        </p:spPr>
        <p:txBody>
          <a:bodyPr wrap="square" rtlCol="0">
            <a:spAutoFit/>
          </a:bodyPr>
          <a:lstStyle/>
          <a:p>
            <a:r>
              <a:rPr lang="en-US" sz="1600" i="1" dirty="0" smtClean="0"/>
              <a:t>See </a:t>
            </a:r>
            <a:r>
              <a:rPr lang="en-US" sz="1600" dirty="0" smtClean="0"/>
              <a:t>Appendix A:  Rule 65C-13.015, Fla. Admin. Code</a:t>
            </a:r>
          </a:p>
          <a:p>
            <a:endParaRPr lang="en-US" sz="16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Task Forces on Juvenile Sexual Offenders and Their Victims</a:t>
            </a:r>
            <a:endParaRPr lang="en-US" sz="3200" b="1" dirty="0"/>
          </a:p>
        </p:txBody>
      </p:sp>
      <p:sp>
        <p:nvSpPr>
          <p:cNvPr id="3" name="Content Placeholder 2"/>
          <p:cNvSpPr>
            <a:spLocks noGrp="1"/>
          </p:cNvSpPr>
          <p:nvPr>
            <p:ph idx="1"/>
          </p:nvPr>
        </p:nvSpPr>
        <p:spPr>
          <a:xfrm>
            <a:off x="990600" y="1600200"/>
            <a:ext cx="8001000" cy="4800600"/>
          </a:xfrm>
        </p:spPr>
        <p:txBody>
          <a:bodyPr/>
          <a:lstStyle/>
          <a:p>
            <a:pPr marL="347472" indent="-347472"/>
            <a:r>
              <a:rPr lang="en-US" sz="1800" dirty="0" smtClean="0"/>
              <a:t>In 1995, a year after creation of the DJJ, the Legislature authorized the creation of the first Task Force on Juvenile Sexual Offenders and Their Victims.  </a:t>
            </a:r>
          </a:p>
          <a:p>
            <a:pPr marL="347472" indent="-347472">
              <a:buNone/>
            </a:pPr>
            <a:endParaRPr lang="en-US" sz="1800" dirty="0" smtClean="0"/>
          </a:p>
          <a:p>
            <a:pPr marL="347472" indent="-347472"/>
            <a:r>
              <a:rPr lang="en-US" sz="1800" dirty="0" smtClean="0"/>
              <a:t>The 1995 Task Force concluded that “the occurrence of juvenile sexual abuse appears to be grossly under-reported throughout the state and there is very little structure or policy directing the response and resolution of this most serious problem.”</a:t>
            </a:r>
          </a:p>
          <a:p>
            <a:pPr marL="347472" indent="-347472">
              <a:buNone/>
            </a:pPr>
            <a:endParaRPr lang="en-US" sz="1800" dirty="0" smtClean="0"/>
          </a:p>
          <a:p>
            <a:pPr marL="347472" indent="-347472"/>
            <a:r>
              <a:rPr lang="en-US" sz="1800" dirty="0" smtClean="0"/>
              <a:t>In 2005, the Legislature authorized another Task Force “to examine all aspects of how the State of Florida processes and treats juvenile sexual offenders and their victims.”  In its report issued on January 18, 2006, the Task Force concluded that a review of the recommendations from ten years earlier “reveals only a few of the recommendations have been fully implemented.”</a:t>
            </a:r>
          </a:p>
          <a:p>
            <a:pPr marL="0" indent="0">
              <a:buNone/>
            </a:pPr>
            <a:endParaRPr lang="en-US" sz="1800" dirty="0" smtClean="0"/>
          </a:p>
          <a:p>
            <a:pPr marL="0" indent="0">
              <a:buNone/>
            </a:pPr>
            <a:endParaRPr lang="en-US" sz="1800" dirty="0" smtClean="0"/>
          </a:p>
          <a:p>
            <a:pPr marL="0" indent="0">
              <a:buNone/>
            </a:pPr>
            <a:endParaRPr lang="en-US" sz="18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1995 Task Force Priority Recommendations</a:t>
            </a:r>
            <a:endParaRPr lang="en-US" sz="3200" b="1" dirty="0"/>
          </a:p>
        </p:txBody>
      </p:sp>
      <p:sp>
        <p:nvSpPr>
          <p:cNvPr id="3" name="Content Placeholder 2"/>
          <p:cNvSpPr>
            <a:spLocks noGrp="1"/>
          </p:cNvSpPr>
          <p:nvPr>
            <p:ph idx="1"/>
          </p:nvPr>
        </p:nvSpPr>
        <p:spPr>
          <a:xfrm>
            <a:off x="990600" y="1600200"/>
            <a:ext cx="8001000" cy="4800600"/>
          </a:xfrm>
        </p:spPr>
        <p:txBody>
          <a:bodyPr/>
          <a:lstStyle/>
          <a:p>
            <a:pPr marL="0" indent="0">
              <a:buNone/>
            </a:pPr>
            <a:r>
              <a:rPr lang="en-US" sz="1800" dirty="0" smtClean="0"/>
              <a:t>The 1995 Task Force made the following priority recommendations, which are relevant here:</a:t>
            </a:r>
          </a:p>
          <a:p>
            <a:pPr marL="0" indent="0">
              <a:buNone/>
            </a:pPr>
            <a:endParaRPr lang="en-US" sz="1800" dirty="0" smtClean="0"/>
          </a:p>
          <a:p>
            <a:r>
              <a:rPr lang="en-US" sz="1800" dirty="0" smtClean="0"/>
              <a:t>Centralize and mandate reporting of all child-on-child abuse with the Child Abuse Hotline.  </a:t>
            </a:r>
          </a:p>
          <a:p>
            <a:pPr>
              <a:buNone/>
            </a:pPr>
            <a:endParaRPr lang="en-US" sz="1800" dirty="0" smtClean="0"/>
          </a:p>
          <a:p>
            <a:r>
              <a:rPr lang="en-US" sz="1800" dirty="0" smtClean="0"/>
              <a:t>Direct Hotline to forward reports to the appropriate law enforcement agency.  </a:t>
            </a:r>
          </a:p>
          <a:p>
            <a:pPr>
              <a:buNone/>
            </a:pPr>
            <a:endParaRPr lang="en-US" sz="1800" dirty="0" smtClean="0"/>
          </a:p>
          <a:p>
            <a:r>
              <a:rPr lang="en-US" sz="1800" dirty="0" smtClean="0"/>
              <a:t>Direct DCF to investigate cases with offenders 12 years of age or younger for possible child abuse and/or neglect.</a:t>
            </a:r>
          </a:p>
          <a:p>
            <a:pPr>
              <a:buNone/>
            </a:pPr>
            <a:endParaRPr lang="en-US" sz="1800" dirty="0" smtClean="0"/>
          </a:p>
          <a:p>
            <a:r>
              <a:rPr lang="en-US" sz="1800" dirty="0" smtClean="0"/>
              <a:t>Develop certification criterion for individuals who investigate, assess, and treat juvenile sexual offenders.</a:t>
            </a:r>
          </a:p>
          <a:p>
            <a:endParaRPr lang="en-US" sz="1800" dirty="0" smtClean="0"/>
          </a:p>
          <a:p>
            <a:pPr>
              <a:buNone/>
            </a:pPr>
            <a:endParaRPr lang="en-US" sz="1800"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1995 Task Force Goal-Specific Recommendations</a:t>
            </a:r>
            <a:endParaRPr lang="en-US" sz="3200" b="1" dirty="0"/>
          </a:p>
        </p:txBody>
      </p:sp>
      <p:sp>
        <p:nvSpPr>
          <p:cNvPr id="3" name="Content Placeholder 2"/>
          <p:cNvSpPr>
            <a:spLocks noGrp="1"/>
          </p:cNvSpPr>
          <p:nvPr>
            <p:ph idx="1"/>
          </p:nvPr>
        </p:nvSpPr>
        <p:spPr>
          <a:xfrm>
            <a:off x="990600" y="1295400"/>
            <a:ext cx="8001000" cy="5257800"/>
          </a:xfrm>
        </p:spPr>
        <p:txBody>
          <a:bodyPr/>
          <a:lstStyle/>
          <a:p>
            <a:pPr marL="0" indent="0">
              <a:buNone/>
            </a:pPr>
            <a:r>
              <a:rPr lang="en-US" sz="1800" dirty="0" smtClean="0"/>
              <a:t>The 1995 Task Force also made a series of recommendations to </a:t>
            </a:r>
            <a:r>
              <a:rPr lang="en-US" sz="1800" b="1" dirty="0" smtClean="0"/>
              <a:t>stop abuse in the foster care system</a:t>
            </a:r>
            <a:r>
              <a:rPr lang="en-US" sz="1800" dirty="0" smtClean="0"/>
              <a:t>:</a:t>
            </a:r>
          </a:p>
          <a:p>
            <a:pPr marL="0" indent="0">
              <a:buNone/>
            </a:pPr>
            <a:endParaRPr lang="en-US" sz="1800" dirty="0" smtClean="0"/>
          </a:p>
          <a:p>
            <a:r>
              <a:rPr lang="en-US" sz="1800" dirty="0" smtClean="0"/>
              <a:t>Develop a policy to more effectively track and assess reports of sexual abuse by foster parents that have been closed without classification</a:t>
            </a:r>
          </a:p>
          <a:p>
            <a:r>
              <a:rPr lang="en-US" sz="1800" dirty="0" smtClean="0"/>
              <a:t>Reword and strengthen the rule and policy that addresses the child perpetrator being placed as the youngest and most vulnerable one placed in the home</a:t>
            </a:r>
          </a:p>
          <a:p>
            <a:r>
              <a:rPr lang="en-US" sz="1800" dirty="0" smtClean="0"/>
              <a:t>Improve enforcement and monitoring of the policy that requires referral of the perpetrator and victim of sexual abuse to a mental health provider within 10 working days of an incident</a:t>
            </a:r>
          </a:p>
          <a:p>
            <a:r>
              <a:rPr lang="en-US" sz="1800" dirty="0" smtClean="0"/>
              <a:t>Provide mandatory training regarding juvenile sexual offenders and victims of sexual abuse for foster parents, residential group care providers, and foster care workers on an annual basis</a:t>
            </a:r>
          </a:p>
          <a:p>
            <a:r>
              <a:rPr lang="en-US" sz="1800" dirty="0" smtClean="0"/>
              <a:t>Increase availability of specialized placements, such as therapeutic foster homes, individualized residential treatment facilities, therapeutic group homes, and residential treatment centers for juvenile sexual offenders</a:t>
            </a:r>
          </a:p>
          <a:p>
            <a:pPr>
              <a:buNone/>
            </a:pPr>
            <a:endParaRPr lang="en-US" sz="1800" dirty="0" smtClean="0"/>
          </a:p>
        </p:txBody>
      </p:sp>
    </p:spTree>
  </p:cSld>
  <p:clrMapOvr>
    <a:masterClrMapping/>
  </p:clrMapOvr>
  <p:transition>
    <p:fade/>
  </p:transition>
</p:sld>
</file>

<file path=ppt/theme/theme1.xml><?xml version="1.0" encoding="utf-8"?>
<a:theme xmlns:a="http://schemas.openxmlformats.org/drawingml/2006/main" name="Theme2">
  <a:themeElements>
    <a:clrScheme name="">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2119</TotalTime>
  <Words>6656</Words>
  <Application>Microsoft Office PowerPoint</Application>
  <PresentationFormat>On-screen Show (4:3)</PresentationFormat>
  <Paragraphs>396</Paragraphs>
  <Slides>54</Slides>
  <Notes>54</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Theme2</vt:lpstr>
      <vt:lpstr>CHILD PROTECTION TASK FORCE MEETING</vt:lpstr>
      <vt:lpstr>HISTORY OF THE EPIDEMIC IN FLORIDA </vt:lpstr>
      <vt:lpstr>INTRODUCTION</vt:lpstr>
      <vt:lpstr>Legislature Directs DCF to Conduct Study of Sexual Abuse Among Foster Children</vt:lpstr>
      <vt:lpstr>A Study of Sexual Assault Among Foster Children in Florida (1991)</vt:lpstr>
      <vt:lpstr>Legislative and Administrative Changes Resulting from the 1991 Study</vt:lpstr>
      <vt:lpstr>Task Forces on Juvenile Sexual Offenders and Their Victims</vt:lpstr>
      <vt:lpstr>1995 Task Force Priority Recommendations</vt:lpstr>
      <vt:lpstr>1995 Task Force Goal-Specific Recommendations</vt:lpstr>
      <vt:lpstr>Legislative Changes Resulting from Task Force Recommendations</vt:lpstr>
      <vt:lpstr>Qualifacts Study:  177 Children Receiving Targeted Case Management in District 10</vt:lpstr>
      <vt:lpstr>Qualifacts Study:  177 Children Receiving Targeted Case Management in District 10</vt:lpstr>
      <vt:lpstr>Ward v. Kearney Class Action</vt:lpstr>
      <vt:lpstr>Ward Class Action and Settlement</vt:lpstr>
      <vt:lpstr>DCF’s Crucial 1999 Operating Procedure</vt:lpstr>
      <vt:lpstr>2005 Task Force Additional Findings</vt:lpstr>
      <vt:lpstr>2005 Task Force Recommendations</vt:lpstr>
      <vt:lpstr>The Continuing Epidemic</vt:lpstr>
      <vt:lpstr>Criminal vs. civil components of child-on-child sexual abuse </vt:lpstr>
      <vt:lpstr>Understanding DCF’s Distinct Roles</vt:lpstr>
      <vt:lpstr>DCF’s Primary Role as a Child Welfare Agency has been Virtually Eliminated</vt:lpstr>
      <vt:lpstr>THE PATH OF A VICTIM TO AN AGGRESSOR </vt:lpstr>
      <vt:lpstr>Child A</vt:lpstr>
      <vt:lpstr>Child A Continued</vt:lpstr>
      <vt:lpstr>Child B</vt:lpstr>
      <vt:lpstr>Child B Continued</vt:lpstr>
      <vt:lpstr>The End Result for Both Children</vt:lpstr>
      <vt:lpstr>FLORIDA ABUSE HOTLINE AND PROTECTIVE INVESTIGATIONS </vt:lpstr>
      <vt:lpstr>The Blatant Absence of Child Protection </vt:lpstr>
      <vt:lpstr>Slide 30</vt:lpstr>
      <vt:lpstr>Definition of Juvenile Sexual Offender</vt:lpstr>
      <vt:lpstr>Definition of Child who has Exhibited Sexually Inappropriate Behavior</vt:lpstr>
      <vt:lpstr>Definition of Child-on-Child Sexual Abuse</vt:lpstr>
      <vt:lpstr>Problems Arising Out of Definitions and Hotline Discretion</vt:lpstr>
      <vt:lpstr>Slide 35</vt:lpstr>
      <vt:lpstr>Conflicting Statutes and Rules Regarding Age Distinction</vt:lpstr>
      <vt:lpstr>Slide 37</vt:lpstr>
      <vt:lpstr>Slide 38</vt:lpstr>
      <vt:lpstr>Age Distinction Inappropriate for the Child Welfare System</vt:lpstr>
      <vt:lpstr>Slide 40</vt:lpstr>
      <vt:lpstr>Child-on-Child Abuse Administratively Excluded from Definition of Abuse</vt:lpstr>
      <vt:lpstr>Imperative to Track and Properly Investigate  Foster Care Providers</vt:lpstr>
      <vt:lpstr>Slide 43</vt:lpstr>
      <vt:lpstr>Lack of Statewide Identification System Perpetuates the Problem </vt:lpstr>
      <vt:lpstr>SOLUTIONS TO PREVENT THE CONTINUING EPIDEMIC  </vt:lpstr>
      <vt:lpstr>Fundamental Principles:  A Quote from the Recommendations of an Expert</vt:lpstr>
      <vt:lpstr>RECOMMENDATIONS</vt:lpstr>
      <vt:lpstr>Eliminate the Age Distinction and  Criminal Connotations</vt:lpstr>
      <vt:lpstr>Mandatory Acceptance by Abuse Hotline and Dual Child Welfare Investigations  </vt:lpstr>
      <vt:lpstr>Special Conditions Investigation of Child-on-Child Abuse</vt:lpstr>
      <vt:lpstr>Require Qualified Professionals for Assessment and Treatment</vt:lpstr>
      <vt:lpstr>Investigation of Responsible Caregivers</vt:lpstr>
      <vt:lpstr>Codify DCF’s Operating Procedure 175-88 to Mandate Compliance</vt:lpstr>
      <vt:lpstr>Provide Advanced Training and Education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PROTECTION TASK FORCE MEETING</dc:title>
  <dc:creator>jpearl</dc:creator>
  <cp:lastModifiedBy>htalenfeld</cp:lastModifiedBy>
  <cp:revision>191</cp:revision>
  <dcterms:created xsi:type="dcterms:W3CDTF">2008-09-10T19:32:32Z</dcterms:created>
  <dcterms:modified xsi:type="dcterms:W3CDTF">2008-09-17T21:50:25Z</dcterms:modified>
</cp:coreProperties>
</file>